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31"/>
  </p:notesMasterIdLst>
  <p:sldIdLst>
    <p:sldId id="257" r:id="rId2"/>
    <p:sldId id="259" r:id="rId3"/>
    <p:sldId id="278" r:id="rId4"/>
    <p:sldId id="290" r:id="rId5"/>
    <p:sldId id="271" r:id="rId6"/>
    <p:sldId id="276" r:id="rId7"/>
    <p:sldId id="261" r:id="rId8"/>
    <p:sldId id="273" r:id="rId9"/>
    <p:sldId id="262" r:id="rId10"/>
    <p:sldId id="287" r:id="rId11"/>
    <p:sldId id="282" r:id="rId12"/>
    <p:sldId id="283" r:id="rId13"/>
    <p:sldId id="284" r:id="rId14"/>
    <p:sldId id="268" r:id="rId15"/>
    <p:sldId id="286" r:id="rId16"/>
    <p:sldId id="298" r:id="rId17"/>
    <p:sldId id="285" r:id="rId18"/>
    <p:sldId id="292" r:id="rId19"/>
    <p:sldId id="301" r:id="rId20"/>
    <p:sldId id="299" r:id="rId21"/>
    <p:sldId id="293" r:id="rId22"/>
    <p:sldId id="294" r:id="rId23"/>
    <p:sldId id="295" r:id="rId24"/>
    <p:sldId id="300" r:id="rId25"/>
    <p:sldId id="296" r:id="rId26"/>
    <p:sldId id="264" r:id="rId27"/>
    <p:sldId id="260" r:id="rId28"/>
    <p:sldId id="280" r:id="rId29"/>
    <p:sldId id="289"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4383" autoAdjust="0"/>
  </p:normalViewPr>
  <p:slideViewPr>
    <p:cSldViewPr snapToGrid="0">
      <p:cViewPr varScale="1">
        <p:scale>
          <a:sx n="66" d="100"/>
          <a:sy n="66" d="100"/>
        </p:scale>
        <p:origin x="53" y="27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4E8E64-F187-4B97-9886-8F0ADD9ED93B}" type="datetimeFigureOut">
              <a:rPr lang="en-US" smtClean="0"/>
              <a:t>2/5/2016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4EBFEC-0868-4B7F-8E73-521680DDF447}" type="slidenum">
              <a:rPr lang="en-US" smtClean="0"/>
              <a:t>‹#›</a:t>
            </a:fld>
            <a:endParaRPr lang="en-US"/>
          </a:p>
        </p:txBody>
      </p:sp>
    </p:spTree>
    <p:extLst>
      <p:ext uri="{BB962C8B-B14F-4D97-AF65-F5344CB8AC3E}">
        <p14:creationId xmlns:p14="http://schemas.microsoft.com/office/powerpoint/2010/main" val="304257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EBFEC-0868-4B7F-8E73-521680DDF447}" type="slidenum">
              <a:rPr lang="en-US" smtClean="0"/>
              <a:t>1</a:t>
            </a:fld>
            <a:endParaRPr lang="en-US"/>
          </a:p>
        </p:txBody>
      </p:sp>
    </p:spTree>
    <p:extLst>
      <p:ext uri="{BB962C8B-B14F-4D97-AF65-F5344CB8AC3E}">
        <p14:creationId xmlns:p14="http://schemas.microsoft.com/office/powerpoint/2010/main" val="525311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Rules/Requirements for Ratings…</a:t>
            </a:r>
          </a:p>
          <a:p>
            <a:r>
              <a:rPr lang="en-US" dirty="0" smtClean="0"/>
              <a:t>Remind that </a:t>
            </a:r>
            <a:r>
              <a:rPr lang="en-US" dirty="0" err="1" smtClean="0"/>
              <a:t>Ts</a:t>
            </a:r>
            <a:r>
              <a:rPr lang="en-US" baseline="0" dirty="0" smtClean="0"/>
              <a:t> are in tracks which determines </a:t>
            </a:r>
          </a:p>
          <a:p>
            <a:r>
              <a:rPr lang="en-US" baseline="0" dirty="0" smtClean="0"/>
              <a:t>Remember student growth will in the 16-17 year…probably 17-18 will be the first year student achievement will be used.</a:t>
            </a:r>
          </a:p>
          <a:p>
            <a:r>
              <a:rPr lang="en-US" baseline="0" dirty="0" smtClean="0"/>
              <a:t>Do </a:t>
            </a:r>
            <a:r>
              <a:rPr lang="en-US" baseline="0" dirty="0" err="1" smtClean="0"/>
              <a:t>Ss</a:t>
            </a:r>
            <a:r>
              <a:rPr lang="en-US" baseline="0" dirty="0" smtClean="0"/>
              <a:t> meet their expected growth.</a:t>
            </a:r>
          </a:p>
          <a:p>
            <a:endParaRPr lang="en-US" dirty="0"/>
          </a:p>
        </p:txBody>
      </p:sp>
      <p:sp>
        <p:nvSpPr>
          <p:cNvPr id="4" name="Slide Number Placeholder 3"/>
          <p:cNvSpPr>
            <a:spLocks noGrp="1"/>
          </p:cNvSpPr>
          <p:nvPr>
            <p:ph type="sldNum" sz="quarter" idx="10"/>
          </p:nvPr>
        </p:nvSpPr>
        <p:spPr/>
        <p:txBody>
          <a:bodyPr/>
          <a:lstStyle/>
          <a:p>
            <a:fld id="{EAA25FB6-6AC6-4C1C-A096-786A3C483343}" type="slidenum">
              <a:rPr lang="en-US" smtClean="0"/>
              <a:t>11</a:t>
            </a:fld>
            <a:endParaRPr lang="en-US"/>
          </a:p>
        </p:txBody>
      </p:sp>
    </p:spTree>
    <p:extLst>
      <p:ext uri="{BB962C8B-B14F-4D97-AF65-F5344CB8AC3E}">
        <p14:creationId xmlns:p14="http://schemas.microsoft.com/office/powerpoint/2010/main" val="2523835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a:t>
            </a:r>
            <a:r>
              <a:rPr lang="en-US" baseline="0" dirty="0" smtClean="0"/>
              <a:t> time here… Amount of time spent with an Interim appraisal.  How do you evaluate someone on just a few PGP components?  </a:t>
            </a:r>
          </a:p>
          <a:p>
            <a:endParaRPr lang="en-US" baseline="0" dirty="0" smtClean="0"/>
          </a:p>
          <a:p>
            <a:r>
              <a:rPr lang="en-US" baseline="0" dirty="0" smtClean="0"/>
              <a:t>This is reflective of where we are.</a:t>
            </a:r>
          </a:p>
          <a:p>
            <a:r>
              <a:rPr lang="en-US" baseline="0" dirty="0" smtClean="0"/>
              <a:t>The interim appraisal is an “evaluation that is lesser in scope”</a:t>
            </a:r>
            <a:endParaRPr lang="en-US" dirty="0"/>
          </a:p>
        </p:txBody>
      </p:sp>
      <p:sp>
        <p:nvSpPr>
          <p:cNvPr id="4" name="Slide Number Placeholder 3"/>
          <p:cNvSpPr>
            <a:spLocks noGrp="1"/>
          </p:cNvSpPr>
          <p:nvPr>
            <p:ph type="sldNum" sz="quarter" idx="10"/>
          </p:nvPr>
        </p:nvSpPr>
        <p:spPr/>
        <p:txBody>
          <a:bodyPr/>
          <a:lstStyle/>
          <a:p>
            <a:fld id="{EAA25FB6-6AC6-4C1C-A096-786A3C483343}" type="slidenum">
              <a:rPr lang="en-US" smtClean="0"/>
              <a:t>12</a:t>
            </a:fld>
            <a:endParaRPr lang="en-US"/>
          </a:p>
        </p:txBody>
      </p:sp>
    </p:spTree>
    <p:extLst>
      <p:ext uri="{BB962C8B-B14F-4D97-AF65-F5344CB8AC3E}">
        <p14:creationId xmlns:p14="http://schemas.microsoft.com/office/powerpoint/2010/main" val="1559620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that the data will be pulled.  For LEADS there will only be state </a:t>
            </a:r>
            <a:r>
              <a:rPr lang="en-US" baseline="0" dirty="0" err="1" smtClean="0"/>
              <a:t>data,,,not</a:t>
            </a:r>
            <a:r>
              <a:rPr lang="en-US" baseline="0" dirty="0" smtClean="0"/>
              <a:t> at district level.</a:t>
            </a:r>
            <a:endParaRPr lang="en-US" dirty="0"/>
          </a:p>
        </p:txBody>
      </p:sp>
      <p:sp>
        <p:nvSpPr>
          <p:cNvPr id="4" name="Slide Number Placeholder 3"/>
          <p:cNvSpPr>
            <a:spLocks noGrp="1"/>
          </p:cNvSpPr>
          <p:nvPr>
            <p:ph type="sldNum" sz="quarter" idx="10"/>
          </p:nvPr>
        </p:nvSpPr>
        <p:spPr/>
        <p:txBody>
          <a:bodyPr/>
          <a:lstStyle/>
          <a:p>
            <a:fld id="{DF4EBFEC-0868-4B7F-8E73-521680DDF447}" type="slidenum">
              <a:rPr lang="en-US" smtClean="0"/>
              <a:t>13</a:t>
            </a:fld>
            <a:endParaRPr lang="en-US"/>
          </a:p>
        </p:txBody>
      </p:sp>
    </p:spTree>
    <p:extLst>
      <p:ext uri="{BB962C8B-B14F-4D97-AF65-F5344CB8AC3E}">
        <p14:creationId xmlns:p14="http://schemas.microsoft.com/office/powerpoint/2010/main" val="3949971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ADE will</a:t>
            </a:r>
            <a:r>
              <a:rPr lang="en-US" baseline="0" dirty="0" smtClean="0"/>
              <a:t> not get nor receive individual ratings.</a:t>
            </a:r>
            <a:endParaRPr lang="en-US" dirty="0"/>
          </a:p>
        </p:txBody>
      </p:sp>
      <p:sp>
        <p:nvSpPr>
          <p:cNvPr id="4" name="Slide Number Placeholder 3"/>
          <p:cNvSpPr>
            <a:spLocks noGrp="1"/>
          </p:cNvSpPr>
          <p:nvPr>
            <p:ph type="sldNum" sz="quarter" idx="10"/>
          </p:nvPr>
        </p:nvSpPr>
        <p:spPr/>
        <p:txBody>
          <a:bodyPr/>
          <a:lstStyle/>
          <a:p>
            <a:fld id="{DF4EBFEC-0868-4B7F-8E73-521680DDF447}" type="slidenum">
              <a:rPr lang="en-US" smtClean="0"/>
              <a:t>14</a:t>
            </a:fld>
            <a:endParaRPr lang="en-US"/>
          </a:p>
        </p:txBody>
      </p:sp>
    </p:spTree>
    <p:extLst>
      <p:ext uri="{BB962C8B-B14F-4D97-AF65-F5344CB8AC3E}">
        <p14:creationId xmlns:p14="http://schemas.microsoft.com/office/powerpoint/2010/main" val="2181847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Superintendents will receive this in March and the permission needs to be returned</a:t>
            </a:r>
            <a:r>
              <a:rPr lang="en-US" baseline="0" dirty="0" smtClean="0"/>
              <a:t> by May 2</a:t>
            </a:r>
            <a:r>
              <a:rPr lang="en-US" baseline="30000" dirty="0" smtClean="0"/>
              <a:t>nd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F4EBFEC-0868-4B7F-8E73-521680DDF447}" type="slidenum">
              <a:rPr lang="en-US" smtClean="0"/>
              <a:t>15</a:t>
            </a:fld>
            <a:endParaRPr lang="en-US"/>
          </a:p>
        </p:txBody>
      </p:sp>
    </p:spTree>
    <p:extLst>
      <p:ext uri="{BB962C8B-B14F-4D97-AF65-F5344CB8AC3E}">
        <p14:creationId xmlns:p14="http://schemas.microsoft.com/office/powerpoint/2010/main" val="1316800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help us deter mine</a:t>
            </a:r>
            <a:r>
              <a:rPr lang="en-US" baseline="0" dirty="0" smtClean="0"/>
              <a:t> where help is needed.</a:t>
            </a:r>
            <a:endParaRPr lang="en-US" dirty="0"/>
          </a:p>
        </p:txBody>
      </p:sp>
      <p:sp>
        <p:nvSpPr>
          <p:cNvPr id="4" name="Slide Number Placeholder 3"/>
          <p:cNvSpPr>
            <a:spLocks noGrp="1"/>
          </p:cNvSpPr>
          <p:nvPr>
            <p:ph type="sldNum" sz="quarter" idx="10"/>
          </p:nvPr>
        </p:nvSpPr>
        <p:spPr/>
        <p:txBody>
          <a:bodyPr/>
          <a:lstStyle/>
          <a:p>
            <a:fld id="{DF4EBFEC-0868-4B7F-8E73-521680DDF447}" type="slidenum">
              <a:rPr lang="en-US" smtClean="0"/>
              <a:t>17</a:t>
            </a:fld>
            <a:endParaRPr lang="en-US"/>
          </a:p>
        </p:txBody>
      </p:sp>
    </p:spTree>
    <p:extLst>
      <p:ext uri="{BB962C8B-B14F-4D97-AF65-F5344CB8AC3E}">
        <p14:creationId xmlns:p14="http://schemas.microsoft.com/office/powerpoint/2010/main" val="1940332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EBFEC-0868-4B7F-8E73-521680DDF447}" type="slidenum">
              <a:rPr lang="en-US" smtClean="0"/>
              <a:t>18</a:t>
            </a:fld>
            <a:endParaRPr lang="en-US"/>
          </a:p>
        </p:txBody>
      </p:sp>
    </p:spTree>
    <p:extLst>
      <p:ext uri="{BB962C8B-B14F-4D97-AF65-F5344CB8AC3E}">
        <p14:creationId xmlns:p14="http://schemas.microsoft.com/office/powerpoint/2010/main" val="58740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into your BloomBoard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F4EBFEC-0868-4B7F-8E73-521680DDF447}" type="slidenum">
              <a:rPr lang="en-US" smtClean="0"/>
              <a:t>19</a:t>
            </a:fld>
            <a:endParaRPr lang="en-US"/>
          </a:p>
        </p:txBody>
      </p:sp>
    </p:spTree>
    <p:extLst>
      <p:ext uri="{BB962C8B-B14F-4D97-AF65-F5344CB8AC3E}">
        <p14:creationId xmlns:p14="http://schemas.microsoft.com/office/powerpoint/2010/main" val="404617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EBFEC-0868-4B7F-8E73-521680DDF447}" type="slidenum">
              <a:rPr lang="en-US" smtClean="0"/>
              <a:t>21</a:t>
            </a:fld>
            <a:endParaRPr lang="en-US"/>
          </a:p>
        </p:txBody>
      </p:sp>
    </p:spTree>
    <p:extLst>
      <p:ext uri="{BB962C8B-B14F-4D97-AF65-F5344CB8AC3E}">
        <p14:creationId xmlns:p14="http://schemas.microsoft.com/office/powerpoint/2010/main" val="2027007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Teacher self assessment.  Novice and probationary teachers and teachers in Track 2A should complete this to help develop their PGP.</a:t>
            </a:r>
          </a:p>
        </p:txBody>
      </p:sp>
      <p:sp>
        <p:nvSpPr>
          <p:cNvPr id="233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fld id="{34F731F4-125C-4D25-BB81-DF64D45AA5A5}" type="slidenum">
              <a:rPr lang="en-US" altLang="en-US" sz="1200"/>
              <a:pPr/>
              <a:t>24</a:t>
            </a:fld>
            <a:endParaRPr lang="en-US" altLang="en-US" sz="1200"/>
          </a:p>
        </p:txBody>
      </p:sp>
    </p:spTree>
    <p:extLst>
      <p:ext uri="{BB962C8B-B14F-4D97-AF65-F5344CB8AC3E}">
        <p14:creationId xmlns:p14="http://schemas.microsoft.com/office/powerpoint/2010/main" val="2133942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Talk about legislation from 2011 and changes in 2013 and 2015… leading up to today.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States need measures to ensure low-income and minority students are not served at disproportionate rates by “</a:t>
            </a:r>
            <a:r>
              <a:rPr lang="en-US" i="1" dirty="0" smtClean="0"/>
              <a:t>ineffective</a:t>
            </a:r>
            <a:r>
              <a:rPr lang="en-US" dirty="0" smtClean="0"/>
              <a:t>, out-of-field, or inexperienced teachers“—with “ineffective” replacing “unqualified.”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ESSA focuses on teachers’ </a:t>
            </a:r>
            <a:r>
              <a:rPr lang="en-US" i="1" dirty="0" smtClean="0"/>
              <a:t>potential or demonstrable effectiveness in the classroom</a:t>
            </a:r>
            <a:r>
              <a:rPr lang="en-US" dirty="0" smtClean="0"/>
              <a:t>. States may begin to move away from input measures like teacher qualifications and toward output measures like evaluation data.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altLang="en-US" dirty="0" smtClean="0"/>
              <a:t>We are</a:t>
            </a:r>
            <a:r>
              <a:rPr lang="en-US" altLang="en-US" baseline="0" dirty="0" smtClean="0"/>
              <a:t> no longer under NCLB.  There is still a lot of guidance that we need from the feds.  The details have not been worked out.  Under principle 3 Teacher and Leader.</a:t>
            </a:r>
          </a:p>
          <a:p>
            <a:endParaRPr lang="en-US" altLang="en-US" baseline="0" dirty="0" smtClean="0"/>
          </a:p>
          <a:p>
            <a:r>
              <a:rPr lang="en-US" altLang="en-US" baseline="0" dirty="0" smtClean="0"/>
              <a:t>We are no longer held to strict guidelines.  Every student deserve a high quality, effective teacher.  Put effective teachers and leaders in all schools in Arkansas.</a:t>
            </a:r>
          </a:p>
          <a:p>
            <a:endParaRPr lang="en-US" altLang="en-US" baseline="0" dirty="0" smtClean="0"/>
          </a:p>
          <a:p>
            <a:r>
              <a:rPr lang="en-US" altLang="en-US" baseline="0" dirty="0" smtClean="0"/>
              <a:t>We want teachers and leaders to grow.  </a:t>
            </a:r>
          </a:p>
          <a:p>
            <a:endParaRPr lang="en-US" altLang="en-US" baseline="0" dirty="0" smtClean="0"/>
          </a:p>
          <a:p>
            <a:endParaRPr lang="en-US" altLang="en-US" dirty="0"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D8382C1-654B-4E49-920D-38157882F007}" type="slidenum">
              <a:rPr lang="en-US" altLang="en-US"/>
              <a:pPr>
                <a:spcBef>
                  <a:spcPct val="0"/>
                </a:spcBef>
              </a:pPr>
              <a:t>2</a:t>
            </a:fld>
            <a:endParaRPr lang="en-US" altLang="en-US"/>
          </a:p>
        </p:txBody>
      </p:sp>
    </p:spTree>
    <p:extLst>
      <p:ext uri="{BB962C8B-B14F-4D97-AF65-F5344CB8AC3E}">
        <p14:creationId xmlns:p14="http://schemas.microsoft.com/office/powerpoint/2010/main" val="2027815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EBFEC-0868-4B7F-8E73-521680DDF447}" type="slidenum">
              <a:rPr lang="en-US" smtClean="0"/>
              <a:t>26</a:t>
            </a:fld>
            <a:endParaRPr lang="en-US"/>
          </a:p>
        </p:txBody>
      </p:sp>
    </p:spTree>
    <p:extLst>
      <p:ext uri="{BB962C8B-B14F-4D97-AF65-F5344CB8AC3E}">
        <p14:creationId xmlns:p14="http://schemas.microsoft.com/office/powerpoint/2010/main" val="3874350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2CD6F0D-3055-4EF0-B14D-4FB1D8A885DE}" type="slidenum">
              <a:rPr lang="en-US" altLang="en-US">
                <a:solidFill>
                  <a:srgbClr val="000000"/>
                </a:solidFill>
                <a:latin typeface="Calibri" panose="020F0502020204030204" pitchFamily="34" charset="0"/>
              </a:rPr>
              <a:pPr/>
              <a:t>28</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732731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http://www.centerforpubliceducation.org/principal-perspective</a:t>
            </a:r>
          </a:p>
          <a:p>
            <a:endParaRPr lang="en-US" dirty="0" smtClean="0"/>
          </a:p>
          <a:p>
            <a:endParaRPr lang="en-US" dirty="0" smtClean="0"/>
          </a:p>
          <a:p>
            <a:r>
              <a:rPr lang="en-US" dirty="0" smtClean="0"/>
              <a:t>Which of these really speak to you?</a:t>
            </a:r>
            <a:r>
              <a:rPr lang="en-US" baseline="0" dirty="0" smtClean="0"/>
              <a:t>  Talk about one of those statements.</a:t>
            </a:r>
          </a:p>
          <a:p>
            <a:r>
              <a:rPr lang="en-US" baseline="0" dirty="0" smtClean="0"/>
              <a:t>Let members share.</a:t>
            </a:r>
          </a:p>
          <a:p>
            <a:r>
              <a:rPr lang="en-US" baseline="0" dirty="0" smtClean="0"/>
              <a:t>Turnover is a problem.</a:t>
            </a:r>
          </a:p>
          <a:p>
            <a:r>
              <a:rPr lang="en-US" baseline="0" dirty="0" err="1" smtClean="0"/>
              <a:t>Ts</a:t>
            </a:r>
            <a:r>
              <a:rPr lang="en-US" baseline="0" dirty="0" smtClean="0"/>
              <a:t> have to feel valued.</a:t>
            </a:r>
          </a:p>
          <a:p>
            <a:endParaRPr lang="en-US" baseline="0" dirty="0" smtClean="0"/>
          </a:p>
          <a:p>
            <a:r>
              <a:rPr lang="en-US" baseline="0" dirty="0" smtClean="0"/>
              <a:t>How is the supt. supporting principals.</a:t>
            </a:r>
          </a:p>
          <a:p>
            <a:endParaRPr lang="en-US" dirty="0" smtClean="0"/>
          </a:p>
          <a:p>
            <a:r>
              <a:rPr lang="en-US" dirty="0" smtClean="0"/>
              <a:t>Realities of today’s </a:t>
            </a:r>
            <a:r>
              <a:rPr lang="en-US" dirty="0" err="1" smtClean="0"/>
              <a:t>principalship</a:t>
            </a:r>
            <a:endParaRPr lang="en-US" dirty="0" smtClean="0"/>
          </a:p>
          <a:p>
            <a:endParaRPr lang="en-US" dirty="0"/>
          </a:p>
        </p:txBody>
      </p:sp>
      <p:sp>
        <p:nvSpPr>
          <p:cNvPr id="4" name="Slide Number Placeholder 3"/>
          <p:cNvSpPr>
            <a:spLocks noGrp="1"/>
          </p:cNvSpPr>
          <p:nvPr>
            <p:ph type="sldNum" sz="quarter" idx="10"/>
          </p:nvPr>
        </p:nvSpPr>
        <p:spPr/>
        <p:txBody>
          <a:bodyPr/>
          <a:lstStyle/>
          <a:p>
            <a:fld id="{9EC830A9-DEFB-8F44-B728-7B9917C00CA3}" type="slidenum">
              <a:rPr lang="en-US" smtClean="0"/>
              <a:pPr/>
              <a:t>3</a:t>
            </a:fld>
            <a:endParaRPr lang="en-US" dirty="0"/>
          </a:p>
        </p:txBody>
      </p:sp>
    </p:spTree>
    <p:extLst>
      <p:ext uri="{BB962C8B-B14F-4D97-AF65-F5344CB8AC3E}">
        <p14:creationId xmlns:p14="http://schemas.microsoft.com/office/powerpoint/2010/main" val="508049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these</a:t>
            </a:r>
            <a:r>
              <a:rPr lang="en-US" baseline="0" dirty="0" smtClean="0"/>
              <a:t> questions let’s reflect on where we have come from this year.</a:t>
            </a:r>
          </a:p>
          <a:p>
            <a:r>
              <a:rPr lang="en-US" baseline="0" dirty="0" smtClean="0"/>
              <a:t>How have I used it?</a:t>
            </a:r>
          </a:p>
          <a:p>
            <a:r>
              <a:rPr lang="en-US" baseline="0" dirty="0" smtClean="0"/>
              <a:t>Feedback to the </a:t>
            </a:r>
            <a:r>
              <a:rPr lang="en-US" baseline="0" dirty="0" err="1" smtClean="0"/>
              <a:t>Ts</a:t>
            </a:r>
            <a:r>
              <a:rPr lang="en-US" baseline="0" dirty="0" smtClean="0"/>
              <a:t>.</a:t>
            </a:r>
          </a:p>
          <a:p>
            <a:r>
              <a:rPr lang="en-US" baseline="0" dirty="0" smtClean="0"/>
              <a:t>Have the people share.</a:t>
            </a:r>
          </a:p>
          <a:p>
            <a:r>
              <a:rPr lang="en-US" baseline="0" dirty="0" smtClean="0"/>
              <a:t>Think how is helping with professional development.</a:t>
            </a:r>
          </a:p>
          <a:p>
            <a:endParaRPr lang="en-US" baseline="0" dirty="0" smtClean="0"/>
          </a:p>
          <a:p>
            <a:r>
              <a:rPr lang="en-US" baseline="0" dirty="0" smtClean="0"/>
              <a:t>How have you been using LEADS to help your growth?</a:t>
            </a:r>
          </a:p>
          <a:p>
            <a:r>
              <a:rPr lang="en-US" baseline="0" dirty="0" smtClean="0"/>
              <a:t>New leader standards are out and the state has not adopted yet.  The ADE is looking at those.</a:t>
            </a:r>
          </a:p>
          <a:p>
            <a:endParaRPr lang="en-US" baseline="0" dirty="0" smtClean="0"/>
          </a:p>
          <a:p>
            <a:r>
              <a:rPr lang="en-US" baseline="0" dirty="0" smtClean="0"/>
              <a:t>We need to move from compliance.</a:t>
            </a:r>
            <a:endParaRPr lang="en-US" dirty="0"/>
          </a:p>
        </p:txBody>
      </p:sp>
      <p:sp>
        <p:nvSpPr>
          <p:cNvPr id="4" name="Slide Number Placeholder 3"/>
          <p:cNvSpPr>
            <a:spLocks noGrp="1"/>
          </p:cNvSpPr>
          <p:nvPr>
            <p:ph type="sldNum" sz="quarter" idx="10"/>
          </p:nvPr>
        </p:nvSpPr>
        <p:spPr/>
        <p:txBody>
          <a:bodyPr/>
          <a:lstStyle/>
          <a:p>
            <a:fld id="{DF4EBFEC-0868-4B7F-8E73-521680DDF447}" type="slidenum">
              <a:rPr lang="en-US" smtClean="0"/>
              <a:t>4</a:t>
            </a:fld>
            <a:endParaRPr lang="en-US"/>
          </a:p>
        </p:txBody>
      </p:sp>
    </p:spTree>
    <p:extLst>
      <p:ext uri="{BB962C8B-B14F-4D97-AF65-F5344CB8AC3E}">
        <p14:creationId xmlns:p14="http://schemas.microsoft.com/office/powerpoint/2010/main" val="308979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Schools and Districts have an absolute obligation to ensure good teaching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Jot down key</a:t>
            </a:r>
            <a:r>
              <a:rPr lang="en-US" baseline="0" dirty="0" smtClean="0"/>
              <a:t> ideas that you hear from Justin and Charlotte.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are some of the key points?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want all to have access to quality </a:t>
            </a:r>
            <a:r>
              <a:rPr lang="en-US" baseline="0" dirty="0" err="1" smtClean="0"/>
              <a:t>Ts</a:t>
            </a:r>
            <a:r>
              <a:rPr lang="en-US" baseline="0" dirty="0" smtClean="0"/>
              <a:t>,.  Here is how we know.</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Importance of professional growth. We does that look like?  </a:t>
            </a:r>
            <a:r>
              <a:rPr lang="en-US" baseline="0" dirty="0" err="1" smtClean="0"/>
              <a:t>Coversations</a:t>
            </a:r>
            <a:r>
              <a:rPr lang="en-US" baseline="0" dirty="0" smtClean="0"/>
              <a:t> with </a:t>
            </a:r>
            <a:r>
              <a:rPr lang="en-US" baseline="0" dirty="0" err="1" smtClean="0"/>
              <a:t>Ts</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identify needs and develop PGPs that help them with their work.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Danielson:  the </a:t>
            </a:r>
            <a:r>
              <a:rPr lang="en-US" baseline="0" dirty="0" err="1" smtClean="0"/>
              <a:t>obj</a:t>
            </a:r>
            <a:r>
              <a:rPr lang="en-US" baseline="0" dirty="0" smtClean="0"/>
              <a:t> is to ensure good teaching.  Here is how we know….</a:t>
            </a:r>
            <a:r>
              <a:rPr lang="en-US" baseline="0" dirty="0" err="1" smtClean="0"/>
              <a:t>FtT</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t>
            </a:r>
            <a:r>
              <a:rPr lang="en-US" baseline="0" dirty="0" err="1" smtClean="0"/>
              <a:t>FfT</a:t>
            </a:r>
            <a:r>
              <a:rPr lang="en-US" baseline="0" dirty="0" smtClean="0"/>
              <a:t> is to promote </a:t>
            </a:r>
            <a:r>
              <a:rPr lang="en-US" baseline="0" dirty="0" err="1" smtClean="0"/>
              <a:t>learninbg</a:t>
            </a:r>
            <a:r>
              <a:rPr lang="en-US" baseline="0" dirty="0" smtClean="0"/>
              <a:t> and move to professional learning.  In fact, the emphasis is on professional learning.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Principals and teachers can engage with their observers and have those productive conversations.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have to have the right people on the bus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F4EBFEC-0868-4B7F-8E73-521680DDF447}" type="slidenum">
              <a:rPr lang="en-US" smtClean="0"/>
              <a:t>5</a:t>
            </a:fld>
            <a:endParaRPr lang="en-US"/>
          </a:p>
        </p:txBody>
      </p:sp>
    </p:spTree>
    <p:extLst>
      <p:ext uri="{BB962C8B-B14F-4D97-AF65-F5344CB8AC3E}">
        <p14:creationId xmlns:p14="http://schemas.microsoft.com/office/powerpoint/2010/main" val="3309747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them</a:t>
            </a:r>
            <a:r>
              <a:rPr lang="en-US" baseline="0" dirty="0" smtClean="0"/>
              <a:t> a few minutes to complete.  Remind them this is for them to really get a handle on where they are in the process.</a:t>
            </a:r>
          </a:p>
          <a:p>
            <a:r>
              <a:rPr lang="en-US" baseline="0" dirty="0" smtClean="0"/>
              <a:t>At the end of the day, we will provide you a live link to this so that you can offer feedback to the ADE.  </a:t>
            </a:r>
          </a:p>
          <a:p>
            <a:endParaRPr lang="en-US" dirty="0"/>
          </a:p>
        </p:txBody>
      </p:sp>
      <p:sp>
        <p:nvSpPr>
          <p:cNvPr id="4" name="Slide Number Placeholder 3"/>
          <p:cNvSpPr>
            <a:spLocks noGrp="1"/>
          </p:cNvSpPr>
          <p:nvPr>
            <p:ph type="sldNum" sz="quarter" idx="10"/>
          </p:nvPr>
        </p:nvSpPr>
        <p:spPr/>
        <p:txBody>
          <a:bodyPr/>
          <a:lstStyle/>
          <a:p>
            <a:fld id="{DF4EBFEC-0868-4B7F-8E73-521680DDF447}" type="slidenum">
              <a:rPr lang="en-US" smtClean="0"/>
              <a:t>6</a:t>
            </a:fld>
            <a:endParaRPr lang="en-US"/>
          </a:p>
        </p:txBody>
      </p:sp>
    </p:spTree>
    <p:extLst>
      <p:ext uri="{BB962C8B-B14F-4D97-AF65-F5344CB8AC3E}">
        <p14:creationId xmlns:p14="http://schemas.microsoft.com/office/powerpoint/2010/main" val="3829055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Thru ESSA we are focusing on effectiveness.  Ratings go beyond a label.  They are based on evidence…growth…progress…and point</a:t>
            </a:r>
            <a:r>
              <a:rPr lang="en-US" baseline="0" dirty="0" smtClean="0"/>
              <a:t> in time accomplishments.</a:t>
            </a:r>
          </a:p>
          <a:p>
            <a:endParaRPr lang="en-US" baseline="0" dirty="0" smtClean="0"/>
          </a:p>
          <a:p>
            <a:r>
              <a:rPr lang="en-US" baseline="0" dirty="0" smtClean="0"/>
              <a:t>Think about your very best teacher and write it down.  Go into BloomBoard and look at their AE&amp;R scores.</a:t>
            </a:r>
          </a:p>
          <a:p>
            <a:endParaRPr lang="en-US" baseline="0" dirty="0" smtClean="0"/>
          </a:p>
          <a:p>
            <a:r>
              <a:rPr lang="en-US" baseline="0" dirty="0" smtClean="0"/>
              <a:t>What does it take to be an effective teacher or an effective administrator.  Conversation is critical.</a:t>
            </a:r>
            <a:endParaRPr lang="en-US" dirty="0"/>
          </a:p>
        </p:txBody>
      </p:sp>
      <p:sp>
        <p:nvSpPr>
          <p:cNvPr id="4" name="Slide Number Placeholder 3"/>
          <p:cNvSpPr>
            <a:spLocks noGrp="1"/>
          </p:cNvSpPr>
          <p:nvPr>
            <p:ph type="sldNum" sz="quarter" idx="10"/>
          </p:nvPr>
        </p:nvSpPr>
        <p:spPr/>
        <p:txBody>
          <a:bodyPr/>
          <a:lstStyle/>
          <a:p>
            <a:fld id="{DF4EBFEC-0868-4B7F-8E73-521680DDF447}" type="slidenum">
              <a:rPr lang="en-US" smtClean="0"/>
              <a:t>8</a:t>
            </a:fld>
            <a:endParaRPr lang="en-US"/>
          </a:p>
        </p:txBody>
      </p:sp>
    </p:spTree>
    <p:extLst>
      <p:ext uri="{BB962C8B-B14F-4D97-AF65-F5344CB8AC3E}">
        <p14:creationId xmlns:p14="http://schemas.microsoft.com/office/powerpoint/2010/main" val="3099985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spcBef>
                <a:spcPct val="0"/>
              </a:spcBef>
            </a:pPr>
            <a:r>
              <a:rPr lang="en-US" altLang="en-US" dirty="0" smtClean="0"/>
              <a:t>Principal/School or District Supervisors must be in the building and must be interacting with principals</a:t>
            </a:r>
          </a:p>
          <a:p>
            <a:pPr eaLnBrk="1" hangingPunct="1">
              <a:spcBef>
                <a:spcPct val="0"/>
              </a:spcBef>
            </a:pPr>
            <a:r>
              <a:rPr lang="en-US" altLang="en-US" dirty="0" smtClean="0"/>
              <a:t>Activity</a:t>
            </a:r>
            <a:r>
              <a:rPr lang="en-US" altLang="en-US" baseline="0" dirty="0" smtClean="0"/>
              <a:t>—Pass out goals.   What does evidence look like for these goals?  Have a participant read the definition from the screen and then talk about each.  </a:t>
            </a:r>
          </a:p>
          <a:p>
            <a:pPr eaLnBrk="1" hangingPunct="1">
              <a:spcBef>
                <a:spcPct val="0"/>
              </a:spcBef>
            </a:pPr>
            <a:r>
              <a:rPr lang="en-US" altLang="en-US" baseline="0" dirty="0" smtClean="0"/>
              <a:t>Each two has one goal to share.  Examples are put on a Post-it note and then placed on the appropriate chart.</a:t>
            </a:r>
          </a:p>
          <a:p>
            <a:pPr eaLnBrk="1" hangingPunct="1">
              <a:spcBef>
                <a:spcPct val="0"/>
              </a:spcBef>
            </a:pPr>
            <a:r>
              <a:rPr lang="en-US" altLang="en-US" baseline="0" dirty="0" smtClean="0"/>
              <a:t>Use the tabs to see what proficient looks like from the rubric.</a:t>
            </a:r>
          </a:p>
          <a:p>
            <a:pPr eaLnBrk="1" hangingPunct="1">
              <a:spcBef>
                <a:spcPct val="0"/>
              </a:spcBef>
            </a:pPr>
            <a:r>
              <a:rPr lang="en-US" altLang="en-US" baseline="0" dirty="0" smtClean="0"/>
              <a:t>Take a pen and extra Post-it notes with you. </a:t>
            </a:r>
          </a:p>
          <a:p>
            <a:pPr eaLnBrk="1" hangingPunct="1">
              <a:spcBef>
                <a:spcPct val="0"/>
              </a:spcBef>
            </a:pPr>
            <a:r>
              <a:rPr lang="en-US" altLang="en-US" baseline="0" dirty="0" smtClean="0"/>
              <a:t>Read </a:t>
            </a:r>
            <a:r>
              <a:rPr lang="en-US" altLang="en-US" baseline="0" dirty="0" err="1" smtClean="0"/>
              <a:t>wwhat</a:t>
            </a:r>
            <a:r>
              <a:rPr lang="en-US" altLang="en-US" baseline="0" dirty="0" smtClean="0"/>
              <a:t> the other groups put.  If you agree…check….if questioning put ? </a:t>
            </a:r>
          </a:p>
          <a:p>
            <a:pPr eaLnBrk="1" hangingPunct="1">
              <a:spcBef>
                <a:spcPct val="0"/>
              </a:spcBef>
            </a:pPr>
            <a:r>
              <a:rPr lang="en-US" altLang="en-US" baseline="0" dirty="0" smtClean="0"/>
              <a:t>Give one minute….If you think of something add a Post-it note….each group rotates….</a:t>
            </a:r>
          </a:p>
          <a:p>
            <a:pPr eaLnBrk="1" hangingPunct="1">
              <a:spcBef>
                <a:spcPct val="0"/>
              </a:spcBef>
            </a:pPr>
            <a:r>
              <a:rPr lang="en-US" altLang="en-US" baseline="0" dirty="0" smtClean="0"/>
              <a:t>District will determine if you will use state literacy or math assessments.  If non-tested areas districts can develop its own assessment around defined criteria.  You have to verify who is effective.  ESSA gives you flexibility.  </a:t>
            </a:r>
            <a:endParaRPr lang="en-US" altLang="en-US" dirty="0"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074F30D-EA7B-4CAF-9304-11763BC4EF33}" type="slidenum">
              <a:rPr lang="en-US" altLang="en-US">
                <a:solidFill>
                  <a:srgbClr val="000000"/>
                </a:solidFill>
                <a:latin typeface="Gill Sans" pitchFamily="-84" charset="0"/>
                <a:ea typeface="ヒラギノ角ゴ ProN W3" pitchFamily="-84" charset="-128"/>
                <a:sym typeface="Gill Sans" pitchFamily="-84" charset="0"/>
              </a:rPr>
              <a:pPr>
                <a:spcBef>
                  <a:spcPct val="0"/>
                </a:spcBef>
              </a:pPr>
              <a:t>9</a:t>
            </a:fld>
            <a:endParaRPr lang="en-US" altLang="en-US">
              <a:solidFill>
                <a:srgbClr val="000000"/>
              </a:solidFill>
              <a:latin typeface="Gill Sans" pitchFamily="-84" charset="0"/>
              <a:ea typeface="ヒラギノ角ゴ ProN W3" pitchFamily="-84" charset="-128"/>
              <a:sym typeface="Gill Sans" pitchFamily="-84" charset="0"/>
            </a:endParaRPr>
          </a:p>
        </p:txBody>
      </p:sp>
    </p:spTree>
    <p:extLst>
      <p:ext uri="{BB962C8B-B14F-4D97-AF65-F5344CB8AC3E}">
        <p14:creationId xmlns:p14="http://schemas.microsoft.com/office/powerpoint/2010/main" val="2492872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BloomBoard</a:t>
            </a:r>
            <a:r>
              <a:rPr lang="en-US" dirty="0" smtClean="0"/>
              <a:t> Support &lt;</a:t>
            </a:r>
            <a:r>
              <a:rPr lang="en-US" dirty="0" err="1" smtClean="0"/>
              <a:t>support@bloomboard.com</a:t>
            </a:r>
            <a:r>
              <a:rPr lang="en-US" dirty="0" smtClean="0"/>
              <a:t>&gt;</a:t>
            </a:r>
          </a:p>
          <a:p>
            <a:r>
              <a:rPr lang="en-US" dirty="0" smtClean="0"/>
              <a:t>Log in to account and scheduled a summative evaluation meeting</a:t>
            </a:r>
            <a:endParaRPr lang="en-US" dirty="0"/>
          </a:p>
        </p:txBody>
      </p:sp>
      <p:sp>
        <p:nvSpPr>
          <p:cNvPr id="4" name="Slide Number Placeholder 3"/>
          <p:cNvSpPr>
            <a:spLocks noGrp="1"/>
          </p:cNvSpPr>
          <p:nvPr>
            <p:ph type="sldNum" sz="quarter" idx="10"/>
          </p:nvPr>
        </p:nvSpPr>
        <p:spPr/>
        <p:txBody>
          <a:bodyPr/>
          <a:lstStyle/>
          <a:p>
            <a:fld id="{DF4EBFEC-0868-4B7F-8E73-521680DDF447}" type="slidenum">
              <a:rPr lang="en-US" smtClean="0"/>
              <a:t>10</a:t>
            </a:fld>
            <a:endParaRPr lang="en-US"/>
          </a:p>
        </p:txBody>
      </p:sp>
    </p:spTree>
    <p:extLst>
      <p:ext uri="{BB962C8B-B14F-4D97-AF65-F5344CB8AC3E}">
        <p14:creationId xmlns:p14="http://schemas.microsoft.com/office/powerpoint/2010/main" val="113635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87DE6118-2437-4B30-8E3C-4D2BE6020583}" type="datetimeFigureOut">
              <a:rPr lang="en-US" smtClean="0"/>
              <a:pPr/>
              <a:t>2/5/2016</a:t>
            </a:fld>
            <a:endParaRPr lang="en-US" dirty="0"/>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69E57DC2-970A-4B3E-BB1C-7A09969E49DF}" type="slidenum">
              <a:rPr lang="en-US" smtClean="0"/>
              <a:pPr/>
              <a:t>‹#›</a:t>
            </a:fld>
            <a:endParaRPr lang="en-US" dirty="0"/>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697208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462979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786543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98368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87DE6118-2437-4B30-8E3C-4D2BE6020583}" type="datetimeFigureOut">
              <a:rPr lang="en-US" smtClean="0"/>
              <a:pPr/>
              <a:t>2/5/2016</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21785876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565916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2/5/2016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362704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171413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2/5/2016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900580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87DE6118-2437-4B30-8E3C-4D2BE6020583}" type="datetimeFigureOut">
              <a:rPr lang="en-US" smtClean="0"/>
              <a:pPr/>
              <a:t>2/5/2016</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37100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87DE6118-2437-4B30-8E3C-4D2BE6020583}" type="datetimeFigureOut">
              <a:rPr lang="en-US" smtClean="0"/>
              <a:pPr/>
              <a:t>2/5/2016</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43950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87DE6118-2437-4B30-8E3C-4D2BE6020583}" type="datetimeFigureOut">
              <a:rPr lang="en-US" smtClean="0"/>
              <a:pPr/>
              <a:t>2/5/2016</a:t>
            </a:fld>
            <a:endParaRPr lang="en-US" dirty="0"/>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69E57DC2-970A-4B3E-BB1C-7A09969E49DF}" type="slidenum">
              <a:rPr lang="en-US" smtClean="0"/>
              <a:pPr/>
              <a:t>‹#›</a:t>
            </a:fld>
            <a:endParaRPr lang="en-US" dirty="0"/>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27837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userDrawn="1">
          <p15:clr>
            <a:srgbClr val="F26B43"/>
          </p15:clr>
        </p15:guide>
        <p15:guide id="4" orient="horz" pos="1440" userDrawn="1">
          <p15:clr>
            <a:srgbClr val="F26B43"/>
          </p15:clr>
        </p15:guide>
        <p15:guide id="5" orient="horz" pos="3696" userDrawn="1">
          <p15:clr>
            <a:srgbClr val="F26B43"/>
          </p15:clr>
        </p15:guide>
        <p15:guide id="6" orient="horz" pos="432" userDrawn="1">
          <p15:clr>
            <a:srgbClr val="F26B43"/>
          </p15:clr>
        </p15:guide>
        <p15:guide id="7" orient="horz" pos="1512" userDrawn="1">
          <p15:clr>
            <a:srgbClr val="F26B43"/>
          </p15:clr>
        </p15:guide>
        <p15:guide id="8" pos="5184" userDrawn="1">
          <p15:clr>
            <a:srgbClr val="F26B43"/>
          </p15:clr>
        </p15:guide>
        <p15:guide id="9" pos="702" userDrawn="1">
          <p15:clr>
            <a:srgbClr val="F26B43"/>
          </p15:clr>
        </p15:guide>
        <p15:guide id="10" pos="6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arkansased.gov/public/userfiles/rules/Current/TESS_Final_Rule_for_SBOE_2015_11_12.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hyperlink" Target="http://www.google.com/url?sa=i&amp;rct=j&amp;q=&amp;esrc=s&amp;source=images&amp;cd=&amp;cad=rja&amp;uact=8&amp;ved=0CAcQjRxqFQoTCMiz9o3c78YCFY1Lkgod2xoBBw&amp;url=http://www.cbsnews.com/news/cdc-finds-mental-health-woes-in-one-in-five-us-kids/&amp;ei=GhCwVci-M42XyQTbtYQ4&amp;psig=AFQjCNFqNRVYG7K44etf1zhPdD-Zu1Qw3A&amp;ust=1437687878061272" TargetMode="External"/><Relationship Id="rId12"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jpeg"/><Relationship Id="rId11" Type="http://schemas.openxmlformats.org/officeDocument/2006/relationships/hyperlink" Target="http://www.google.com/url?sa=i&amp;rct=j&amp;q=&amp;esrc=s&amp;source=images&amp;cd=&amp;cad=rja&amp;uact=8&amp;ved=0CAcQjRxqFQoTCIfJ6eHc78YCFdOLkgodv9kPFw&amp;url=http://kids.lovetoknow.com/wiki/Pros_and_Cons_of_School_Uniforms&amp;ei=yhCwVYe8MNOXygS_s7-4AQ&amp;psig=AFQjCNFqNRVYG7K44etf1zhPdD-Zu1Qw3A&amp;ust=1437687878061272" TargetMode="External"/><Relationship Id="rId5" Type="http://schemas.openxmlformats.org/officeDocument/2006/relationships/hyperlink" Target="http://www.google.com/url?sa=i&amp;rct=j&amp;q=&amp;esrc=s&amp;source=images&amp;cd=&amp;cad=rja&amp;uact=8&amp;ved=0CAcQjRxqFQoTCMOA1u7a78YCFc8DkgodZlIOqA&amp;url=http://imagefiesta.com/children-in-school&amp;ei=zA6wVcPqNM-HyATmpLnACg&amp;psig=AFQjCNFqNRVYG7K44etf1zhPdD-Zu1Qw3A&amp;ust=1437687878061272" TargetMode="External"/><Relationship Id="rId10" Type="http://schemas.openxmlformats.org/officeDocument/2006/relationships/image" Target="../media/image6.jpeg"/><Relationship Id="rId4" Type="http://schemas.openxmlformats.org/officeDocument/2006/relationships/image" Target="../media/image3.jpeg"/><Relationship Id="rId9" Type="http://schemas.openxmlformats.org/officeDocument/2006/relationships/hyperlink" Target="http://www.google.com/url?sa=i&amp;rct=j&amp;q=&amp;esrc=s&amp;source=images&amp;cd=&amp;cad=rja&amp;uact=8&amp;ved=0CAcQjRxqFQoTCLypoKbc78YCFQhekgodJwoFnA&amp;url=http://detroit.cbslocal.com/2011/08/18/dont-let-your-high-school-student-become-a-statistic-of-sudden-cardiac-death/&amp;ei=TRCwVfzONIi8yQSnlJTgCQ&amp;psig=AFQjCNFqNRVYG7K44etf1zhPdD-Zu1Qw3A&amp;ust=1437687878061272"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surveymonkey.com/r/TESSLEADS2016"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slide" Target="slide26.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4"/>
          <p:cNvSpPr txBox="1">
            <a:spLocks noChangeArrowheads="1"/>
          </p:cNvSpPr>
          <p:nvPr/>
        </p:nvSpPr>
        <p:spPr bwMode="auto">
          <a:xfrm>
            <a:off x="1437086" y="1620442"/>
            <a:ext cx="6255544"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3300" b="1">
                <a:latin typeface="Arial" panose="020B0604020202020204" pitchFamily="34" charset="0"/>
              </a:rPr>
              <a:t>TESS &amp; LEADS Implementation Awareness for End-of-Year Success</a:t>
            </a:r>
          </a:p>
        </p:txBody>
      </p:sp>
      <p:sp>
        <p:nvSpPr>
          <p:cNvPr id="4099" name="TextBox 5"/>
          <p:cNvSpPr txBox="1">
            <a:spLocks noChangeArrowheads="1"/>
          </p:cNvSpPr>
          <p:nvPr/>
        </p:nvSpPr>
        <p:spPr bwMode="auto">
          <a:xfrm>
            <a:off x="2000250" y="4517233"/>
            <a:ext cx="5143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b="1">
                <a:latin typeface="Arial" panose="020B0604020202020204" pitchFamily="34" charset="0"/>
              </a:rPr>
              <a:t>Office of Educator Effectiveness</a:t>
            </a:r>
          </a:p>
          <a:p>
            <a:pPr algn="ctr" eaLnBrk="1" hangingPunct="1"/>
            <a:r>
              <a:rPr lang="en-US" altLang="en-US" b="1">
                <a:latin typeface="Arial" panose="020B0604020202020204" pitchFamily="34" charset="0"/>
              </a:rPr>
              <a:t>Arkansas Department of Education </a:t>
            </a:r>
          </a:p>
        </p:txBody>
      </p:sp>
      <p:sp>
        <p:nvSpPr>
          <p:cNvPr id="2" name="Rectangle 1"/>
          <p:cNvSpPr>
            <a:spLocks noChangeArrowheads="1"/>
          </p:cNvSpPr>
          <p:nvPr/>
        </p:nvSpPr>
        <p:spPr bwMode="auto">
          <a:xfrm>
            <a:off x="-1991914" y="1058246"/>
            <a:ext cx="6858000" cy="571500"/>
          </a:xfrm>
          <a:prstGeom prst="rect">
            <a:avLst/>
          </a:prstGeom>
          <a:solidFill>
            <a:srgbClr val="17375E"/>
          </a:solidFill>
          <a:ln>
            <a:noFill/>
          </a:ln>
          <a:effectLst>
            <a:outerShdw blurRad="50800" dist="38100" dir="5400000" algn="t" rotWithShape="0">
              <a:srgbClr val="80808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a:defRPr/>
            </a:pPr>
            <a:endParaRPr lang="en-US" sz="1350">
              <a:solidFill>
                <a:schemeClr val="lt1"/>
              </a:solidFill>
            </a:endParaRPr>
          </a:p>
        </p:txBody>
      </p:sp>
      <p:sp>
        <p:nvSpPr>
          <p:cNvPr id="3" name="Rectangle 2"/>
          <p:cNvSpPr>
            <a:spLocks noChangeArrowheads="1"/>
          </p:cNvSpPr>
          <p:nvPr/>
        </p:nvSpPr>
        <p:spPr bwMode="auto">
          <a:xfrm>
            <a:off x="1143000" y="5486400"/>
            <a:ext cx="6858000" cy="514350"/>
          </a:xfrm>
          <a:prstGeom prst="rect">
            <a:avLst/>
          </a:prstGeom>
          <a:solidFill>
            <a:srgbClr val="A80C0C"/>
          </a:solidFill>
          <a:ln>
            <a:noFill/>
          </a:ln>
          <a:effectLst>
            <a:outerShdw blurRad="50800" dist="38100" dir="16200000" rotWithShape="0">
              <a:srgbClr val="80808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a:defRPr/>
            </a:pPr>
            <a:endParaRPr lang="en-US" sz="1350">
              <a:solidFill>
                <a:schemeClr val="lt1"/>
              </a:solidFill>
            </a:endParaRPr>
          </a:p>
        </p:txBody>
      </p:sp>
      <p:pic>
        <p:nvPicPr>
          <p:cNvPr id="410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3108722"/>
            <a:ext cx="1406129" cy="140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6"/>
          <p:cNvSpPr txBox="1">
            <a:spLocks noChangeArrowheads="1"/>
          </p:cNvSpPr>
          <p:nvPr/>
        </p:nvSpPr>
        <p:spPr bwMode="auto">
          <a:xfrm>
            <a:off x="3771900" y="5139928"/>
            <a:ext cx="134897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350" b="1" dirty="0">
                <a:latin typeface="Arial" panose="020B0604020202020204" pitchFamily="34" charset="0"/>
              </a:rPr>
              <a:t>Spring, 2016</a:t>
            </a:r>
          </a:p>
        </p:txBody>
      </p:sp>
    </p:spTree>
    <p:extLst>
      <p:ext uri="{BB962C8B-B14F-4D97-AF65-F5344CB8AC3E}">
        <p14:creationId xmlns:p14="http://schemas.microsoft.com/office/powerpoint/2010/main" val="8169669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1-28 at 2.15.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8686800" cy="6642100"/>
          </a:xfrm>
          <a:prstGeom prst="rect">
            <a:avLst/>
          </a:prstGeom>
        </p:spPr>
      </p:pic>
    </p:spTree>
    <p:extLst>
      <p:ext uri="{BB962C8B-B14F-4D97-AF65-F5344CB8AC3E}">
        <p14:creationId xmlns:p14="http://schemas.microsoft.com/office/powerpoint/2010/main" val="2474280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Overall Rating</a:t>
            </a:r>
            <a:endParaRPr lang="en-US" dirty="0"/>
          </a:p>
        </p:txBody>
      </p:sp>
      <p:sp>
        <p:nvSpPr>
          <p:cNvPr id="3" name="Content Placeholder 2"/>
          <p:cNvSpPr>
            <a:spLocks noGrp="1"/>
          </p:cNvSpPr>
          <p:nvPr>
            <p:ph idx="1"/>
          </p:nvPr>
        </p:nvSpPr>
        <p:spPr>
          <a:xfrm>
            <a:off x="795434" y="1423587"/>
            <a:ext cx="8348566" cy="4776395"/>
          </a:xfrm>
        </p:spPr>
        <p:txBody>
          <a:bodyPr>
            <a:normAutofit/>
          </a:bodyPr>
          <a:lstStyle/>
          <a:p>
            <a:r>
              <a:rPr lang="en-US" sz="2800" dirty="0"/>
              <a:t>6.01 Annually in a </a:t>
            </a:r>
            <a:r>
              <a:rPr lang="en-US" sz="2800" b="1" u="sng" dirty="0">
                <a:solidFill>
                  <a:srgbClr val="FF0000"/>
                </a:solidFill>
              </a:rPr>
              <a:t>summative evaluation </a:t>
            </a:r>
            <a:r>
              <a:rPr lang="en-US" sz="2800" b="1" u="sng" dirty="0" smtClean="0">
                <a:solidFill>
                  <a:srgbClr val="FF0000"/>
                </a:solidFill>
              </a:rPr>
              <a:t>(1, 2A, 3)</a:t>
            </a:r>
            <a:r>
              <a:rPr lang="en-US" sz="2800" dirty="0" smtClean="0"/>
              <a:t>year </a:t>
            </a:r>
            <a:r>
              <a:rPr lang="en-US" sz="2800" dirty="0"/>
              <a:t>or an </a:t>
            </a:r>
            <a:r>
              <a:rPr lang="en-US" sz="2800" b="1" u="sng" dirty="0">
                <a:solidFill>
                  <a:srgbClr val="FF0000"/>
                </a:solidFill>
              </a:rPr>
              <a:t>interim appraisal </a:t>
            </a:r>
            <a:r>
              <a:rPr lang="en-US" sz="2800" b="1" u="sng" dirty="0" smtClean="0">
                <a:solidFill>
                  <a:srgbClr val="FF0000"/>
                </a:solidFill>
              </a:rPr>
              <a:t>year(2Bs)</a:t>
            </a:r>
            <a:r>
              <a:rPr lang="en-US" sz="2800" dirty="0" smtClean="0"/>
              <a:t>, </a:t>
            </a:r>
            <a:r>
              <a:rPr lang="en-US" sz="2800" dirty="0"/>
              <a:t>a public school shall assign each teacher employed by the school an annual overall rating that is based on: </a:t>
            </a:r>
            <a:endParaRPr lang="en-US" sz="2800" dirty="0" smtClean="0"/>
          </a:p>
          <a:p>
            <a:pPr lvl="1"/>
            <a:r>
              <a:rPr lang="en-US" sz="2800" dirty="0" smtClean="0"/>
              <a:t>6.01.1 </a:t>
            </a:r>
            <a:r>
              <a:rPr lang="en-US" sz="2800" dirty="0"/>
              <a:t>The teacher’s professional practice, as evidenced by the performance rating for a summative evaluation or for an interim appraisal; and </a:t>
            </a:r>
            <a:endParaRPr lang="en-US" sz="2800" dirty="0" smtClean="0"/>
          </a:p>
          <a:p>
            <a:pPr lvl="1"/>
            <a:r>
              <a:rPr lang="en-US" sz="2800" dirty="0" smtClean="0"/>
              <a:t>6.01.2 </a:t>
            </a:r>
            <a:r>
              <a:rPr lang="en-US" sz="2800" dirty="0"/>
              <a:t>Student growth, as determined by rules promulgated by the State Board.</a:t>
            </a:r>
          </a:p>
          <a:p>
            <a:pPr marL="68580" indent="0">
              <a:buNone/>
            </a:pPr>
            <a:endParaRPr lang="en-US" dirty="0"/>
          </a:p>
        </p:txBody>
      </p:sp>
      <p:sp>
        <p:nvSpPr>
          <p:cNvPr id="4" name="Rectangle 3"/>
          <p:cNvSpPr/>
          <p:nvPr/>
        </p:nvSpPr>
        <p:spPr>
          <a:xfrm>
            <a:off x="541627" y="6026591"/>
            <a:ext cx="8602373" cy="461665"/>
          </a:xfrm>
          <a:prstGeom prst="rect">
            <a:avLst/>
          </a:prstGeom>
        </p:spPr>
        <p:txBody>
          <a:bodyPr wrap="square">
            <a:spAutoFit/>
          </a:bodyPr>
          <a:lstStyle/>
          <a:p>
            <a:r>
              <a:rPr lang="en-US" sz="1200" dirty="0">
                <a:solidFill>
                  <a:srgbClr val="3366FF"/>
                </a:solidFill>
                <a:hlinkClick r:id="rId3"/>
              </a:rPr>
              <a:t>http://www.arkansased.gov/public/userfiles/rules/Current/TESS_Final_Rule_for_SBOE_2015_11_12.</a:t>
            </a:r>
            <a:r>
              <a:rPr lang="en-US" sz="1200" dirty="0" smtClean="0">
                <a:solidFill>
                  <a:srgbClr val="3366FF"/>
                </a:solidFill>
                <a:hlinkClick r:id="rId3"/>
              </a:rPr>
              <a:t>pdf</a:t>
            </a:r>
            <a:endParaRPr lang="en-US" sz="1200" dirty="0" smtClean="0">
              <a:solidFill>
                <a:srgbClr val="3366FF"/>
              </a:solidFill>
            </a:endParaRPr>
          </a:p>
          <a:p>
            <a:endParaRPr lang="en-US" sz="1200" dirty="0">
              <a:solidFill>
                <a:srgbClr val="3366FF"/>
              </a:solidFill>
            </a:endParaRPr>
          </a:p>
        </p:txBody>
      </p:sp>
    </p:spTree>
    <p:extLst>
      <p:ext uri="{BB962C8B-B14F-4D97-AF65-F5344CB8AC3E}">
        <p14:creationId xmlns:p14="http://schemas.microsoft.com/office/powerpoint/2010/main" val="3691739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Difference??</a:t>
            </a:r>
            <a:endParaRPr lang="en-US" dirty="0"/>
          </a:p>
        </p:txBody>
      </p:sp>
      <p:sp>
        <p:nvSpPr>
          <p:cNvPr id="3" name="Content Placeholder 2"/>
          <p:cNvSpPr>
            <a:spLocks noGrp="1"/>
          </p:cNvSpPr>
          <p:nvPr>
            <p:ph idx="1"/>
          </p:nvPr>
        </p:nvSpPr>
        <p:spPr>
          <a:xfrm>
            <a:off x="1028699" y="1629077"/>
            <a:ext cx="7309441" cy="4569699"/>
          </a:xfrm>
        </p:spPr>
        <p:txBody>
          <a:bodyPr>
            <a:normAutofit fontScale="85000" lnSpcReduction="10000"/>
          </a:bodyPr>
          <a:lstStyle/>
          <a:p>
            <a:r>
              <a:rPr lang="en-US" sz="2600" dirty="0"/>
              <a:t>6.02.1 In a summative evaluation year, a </a:t>
            </a:r>
            <a:r>
              <a:rPr lang="en-US" sz="2600" dirty="0">
                <a:solidFill>
                  <a:srgbClr val="FF0000"/>
                </a:solidFill>
              </a:rPr>
              <a:t>Domain Average </a:t>
            </a:r>
            <a:r>
              <a:rPr lang="en-US" sz="2600" dirty="0"/>
              <a:t>is derived from the </a:t>
            </a:r>
            <a:r>
              <a:rPr lang="en-US" sz="2600" dirty="0">
                <a:solidFill>
                  <a:srgbClr val="FF0000"/>
                </a:solidFill>
              </a:rPr>
              <a:t>average of all component scores </a:t>
            </a:r>
            <a:r>
              <a:rPr lang="en-US" sz="2600" dirty="0"/>
              <a:t>in each domain of the evaluation framework. Each Domain Average is </a:t>
            </a:r>
            <a:r>
              <a:rPr lang="en-US" sz="2600" dirty="0">
                <a:solidFill>
                  <a:srgbClr val="FF0000"/>
                </a:solidFill>
              </a:rPr>
              <a:t>25% of the Overall Weighted Score</a:t>
            </a:r>
            <a:r>
              <a:rPr lang="en-US" sz="2600" dirty="0"/>
              <a:t>. Based on the Overall Weighted Score, the teacher is assigned a </a:t>
            </a:r>
            <a:r>
              <a:rPr lang="en-US" sz="2600" dirty="0">
                <a:solidFill>
                  <a:srgbClr val="FF0000"/>
                </a:solidFill>
              </a:rPr>
              <a:t>performance rating</a:t>
            </a:r>
            <a:r>
              <a:rPr lang="en-US" sz="2600" dirty="0"/>
              <a:t>. </a:t>
            </a:r>
          </a:p>
          <a:p>
            <a:endParaRPr lang="en-US" sz="2600" dirty="0"/>
          </a:p>
          <a:p>
            <a:r>
              <a:rPr lang="en-US" sz="2600" dirty="0"/>
              <a:t>6.02.2 In an interim appraisal year, the </a:t>
            </a:r>
            <a:r>
              <a:rPr lang="en-US" sz="2600" dirty="0">
                <a:solidFill>
                  <a:srgbClr val="FF0000"/>
                </a:solidFill>
              </a:rPr>
              <a:t>performance rating </a:t>
            </a:r>
            <a:r>
              <a:rPr lang="en-US" sz="2600" dirty="0"/>
              <a:t>used in the annual overall rating is </a:t>
            </a:r>
            <a:r>
              <a:rPr lang="en-US" sz="2600" dirty="0">
                <a:solidFill>
                  <a:srgbClr val="FF0000"/>
                </a:solidFill>
              </a:rPr>
              <a:t>derived only from the average of all components that align to the educator’s professional growth plan</a:t>
            </a:r>
            <a:r>
              <a:rPr lang="en-US" sz="2600" dirty="0"/>
              <a:t>, regardless of the number in each domain. There is no Overall Weighted Score associated with an interim appraisal.</a:t>
            </a:r>
          </a:p>
          <a:p>
            <a:endParaRPr lang="en-US" dirty="0"/>
          </a:p>
        </p:txBody>
      </p:sp>
    </p:spTree>
    <p:extLst>
      <p:ext uri="{BB962C8B-B14F-4D97-AF65-F5344CB8AC3E}">
        <p14:creationId xmlns:p14="http://schemas.microsoft.com/office/powerpoint/2010/main" val="10817330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Reported to the ADE</a:t>
            </a:r>
            <a:endParaRPr lang="en-US" dirty="0"/>
          </a:p>
        </p:txBody>
      </p:sp>
      <p:sp>
        <p:nvSpPr>
          <p:cNvPr id="3" name="Content Placeholder 2"/>
          <p:cNvSpPr>
            <a:spLocks noGrp="1"/>
          </p:cNvSpPr>
          <p:nvPr>
            <p:ph idx="1"/>
          </p:nvPr>
        </p:nvSpPr>
        <p:spPr>
          <a:xfrm>
            <a:off x="676439" y="1463409"/>
            <a:ext cx="8282921" cy="5094316"/>
          </a:xfrm>
        </p:spPr>
        <p:txBody>
          <a:bodyPr>
            <a:noAutofit/>
          </a:bodyPr>
          <a:lstStyle/>
          <a:p>
            <a:r>
              <a:rPr lang="en-US" b="1" dirty="0" smtClean="0">
                <a:solidFill>
                  <a:srgbClr val="FF0000"/>
                </a:solidFill>
              </a:rPr>
              <a:t>Aggregate School Ratings</a:t>
            </a:r>
          </a:p>
          <a:p>
            <a:pPr lvl="1"/>
            <a:r>
              <a:rPr lang="en-US" dirty="0" smtClean="0"/>
              <a:t>TESS Only</a:t>
            </a:r>
          </a:p>
          <a:p>
            <a:pPr lvl="2"/>
            <a:r>
              <a:rPr lang="en-US" dirty="0" smtClean="0"/>
              <a:t>Total Number of Teachers</a:t>
            </a:r>
          </a:p>
          <a:p>
            <a:pPr lvl="2"/>
            <a:r>
              <a:rPr lang="en-US" dirty="0" smtClean="0"/>
              <a:t>Total Number Proficient/Distinguished</a:t>
            </a:r>
          </a:p>
          <a:p>
            <a:pPr lvl="2"/>
            <a:r>
              <a:rPr lang="en-US" dirty="0" smtClean="0"/>
              <a:t>% Proficient/Distinguished</a:t>
            </a:r>
          </a:p>
          <a:p>
            <a:pPr lvl="2"/>
            <a:r>
              <a:rPr lang="en-US" dirty="0" smtClean="0"/>
              <a:t>No individual educator data </a:t>
            </a:r>
          </a:p>
          <a:p>
            <a:r>
              <a:rPr lang="en-US" b="1" dirty="0" smtClean="0">
                <a:solidFill>
                  <a:srgbClr val="FF0000"/>
                </a:solidFill>
              </a:rPr>
              <a:t>Aggregate State Ratings</a:t>
            </a:r>
          </a:p>
          <a:p>
            <a:pPr lvl="1"/>
            <a:r>
              <a:rPr lang="en-US" dirty="0" smtClean="0"/>
              <a:t>TESS </a:t>
            </a:r>
            <a:r>
              <a:rPr lang="en-US" sz="1600" dirty="0" smtClean="0"/>
              <a:t>(% Unsatisfactory, Basic, Proficient, Distinguished)</a:t>
            </a:r>
          </a:p>
          <a:p>
            <a:pPr lvl="2"/>
            <a:r>
              <a:rPr lang="en-US" dirty="0" smtClean="0"/>
              <a:t>By Domain</a:t>
            </a:r>
          </a:p>
          <a:p>
            <a:pPr lvl="2"/>
            <a:r>
              <a:rPr lang="en-US" dirty="0" smtClean="0"/>
              <a:t>By Component</a:t>
            </a:r>
          </a:p>
          <a:p>
            <a:pPr lvl="2"/>
            <a:r>
              <a:rPr lang="en-US" dirty="0" smtClean="0"/>
              <a:t>Overall Ratings</a:t>
            </a:r>
          </a:p>
          <a:p>
            <a:pPr lvl="1"/>
            <a:r>
              <a:rPr lang="en-US" dirty="0" smtClean="0"/>
              <a:t>LEADS </a:t>
            </a:r>
            <a:r>
              <a:rPr lang="en-US" sz="1600" dirty="0" smtClean="0"/>
              <a:t>(% NMS, Developing, Proficient, Advanced)</a:t>
            </a:r>
          </a:p>
          <a:p>
            <a:pPr lvl="2"/>
            <a:r>
              <a:rPr lang="en-US" dirty="0" smtClean="0"/>
              <a:t>By Standard</a:t>
            </a:r>
          </a:p>
          <a:p>
            <a:pPr lvl="2"/>
            <a:r>
              <a:rPr lang="en-US" dirty="0" smtClean="0"/>
              <a:t>By Function</a:t>
            </a:r>
          </a:p>
          <a:p>
            <a:pPr lvl="2"/>
            <a:r>
              <a:rPr lang="en-US" dirty="0" smtClean="0"/>
              <a:t>Overall Ratings</a:t>
            </a:r>
            <a:endParaRPr lang="en-US" dirty="0"/>
          </a:p>
        </p:txBody>
      </p:sp>
    </p:spTree>
    <p:extLst>
      <p:ext uri="{BB962C8B-B14F-4D97-AF65-F5344CB8AC3E}">
        <p14:creationId xmlns:p14="http://schemas.microsoft.com/office/powerpoint/2010/main" val="27689395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872" y="603607"/>
            <a:ext cx="7200900" cy="1114425"/>
          </a:xfrm>
        </p:spPr>
        <p:txBody>
          <a:bodyPr>
            <a:normAutofit fontScale="90000"/>
          </a:bodyPr>
          <a:lstStyle/>
          <a:p>
            <a:r>
              <a:rPr lang="en-US" dirty="0" smtClean="0"/>
              <a:t>Share District Data with ADE</a:t>
            </a:r>
            <a:endParaRPr lang="en-US" dirty="0"/>
          </a:p>
        </p:txBody>
      </p:sp>
      <p:sp>
        <p:nvSpPr>
          <p:cNvPr id="3" name="Content Placeholder 2"/>
          <p:cNvSpPr>
            <a:spLocks noGrp="1"/>
          </p:cNvSpPr>
          <p:nvPr>
            <p:ph idx="1"/>
          </p:nvPr>
        </p:nvSpPr>
        <p:spPr>
          <a:xfrm>
            <a:off x="1575799" y="1589284"/>
            <a:ext cx="7200900" cy="4723381"/>
          </a:xfrm>
        </p:spPr>
        <p:txBody>
          <a:bodyPr>
            <a:normAutofit/>
          </a:bodyPr>
          <a:lstStyle/>
          <a:p>
            <a:pPr marL="397669" lvl="1" indent="-397669">
              <a:buNone/>
            </a:pPr>
            <a:r>
              <a:rPr lang="en-US" sz="2100" b="1" i="0" u="sng" dirty="0">
                <a:solidFill>
                  <a:srgbClr val="00B050"/>
                </a:solidFill>
              </a:rPr>
              <a:t>Option One</a:t>
            </a:r>
          </a:p>
          <a:p>
            <a:pPr marL="516731" lvl="1" indent="-119063">
              <a:buNone/>
            </a:pPr>
            <a:r>
              <a:rPr lang="en-US" sz="2100" b="1" i="0" dirty="0"/>
              <a:t>-Accept </a:t>
            </a:r>
            <a:r>
              <a:rPr lang="en-US" sz="2100" b="1" i="0" dirty="0" err="1"/>
              <a:t>BloomBoard</a:t>
            </a:r>
            <a:r>
              <a:rPr lang="en-US" sz="2100" b="1" i="0" dirty="0"/>
              <a:t> invitation to share your data with ADE (contains no identifiable individual information)</a:t>
            </a:r>
          </a:p>
          <a:p>
            <a:pPr marL="516731" lvl="1" indent="-119063">
              <a:buNone/>
            </a:pPr>
            <a:endParaRPr lang="en-US" sz="675" b="1" i="0" dirty="0"/>
          </a:p>
          <a:p>
            <a:pPr marL="397669" lvl="1" indent="-397669">
              <a:buNone/>
            </a:pPr>
            <a:r>
              <a:rPr lang="en-US" sz="2100" b="1" i="0" u="sng" dirty="0">
                <a:solidFill>
                  <a:srgbClr val="0000FF"/>
                </a:solidFill>
              </a:rPr>
              <a:t>Option Two</a:t>
            </a:r>
          </a:p>
          <a:p>
            <a:pPr marL="516731" lvl="1" indent="-119063">
              <a:buNone/>
            </a:pPr>
            <a:r>
              <a:rPr lang="en-US" sz="2100" b="1" i="0" dirty="0"/>
              <a:t>-If invitation is not accepted, individual districts must complete the process themselves through an Excel spreadsheet</a:t>
            </a:r>
          </a:p>
          <a:p>
            <a:pPr marL="516731" lvl="1" indent="-119063">
              <a:buNone/>
            </a:pPr>
            <a:endParaRPr lang="en-US" sz="675" b="1" i="0" dirty="0"/>
          </a:p>
          <a:p>
            <a:pPr marL="516731" lvl="1" indent="-516731">
              <a:buNone/>
            </a:pPr>
            <a:r>
              <a:rPr lang="en-US" sz="2100" b="1" i="0" u="sng" dirty="0">
                <a:solidFill>
                  <a:srgbClr val="FF0000"/>
                </a:solidFill>
              </a:rPr>
              <a:t>Option Three</a:t>
            </a:r>
          </a:p>
          <a:p>
            <a:pPr marL="516731" lvl="1" indent="-119063">
              <a:buNone/>
            </a:pPr>
            <a:r>
              <a:rPr lang="en-US" sz="2100" b="1" i="0" dirty="0"/>
              <a:t>-If data is not shared through Option One or Two, ADE will conduct site visits to districts to acquire the data</a:t>
            </a:r>
          </a:p>
        </p:txBody>
      </p:sp>
    </p:spTree>
    <p:extLst>
      <p:ext uri="{BB962C8B-B14F-4D97-AF65-F5344CB8AC3E}">
        <p14:creationId xmlns:p14="http://schemas.microsoft.com/office/powerpoint/2010/main" val="12673367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1-21 at 2.33.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85" y="1416801"/>
            <a:ext cx="8878915" cy="5223514"/>
          </a:xfrm>
          <a:prstGeom prst="rect">
            <a:avLst/>
          </a:prstGeom>
        </p:spPr>
      </p:pic>
      <p:sp>
        <p:nvSpPr>
          <p:cNvPr id="2" name="Title 1"/>
          <p:cNvSpPr>
            <a:spLocks noGrp="1"/>
          </p:cNvSpPr>
          <p:nvPr>
            <p:ph type="title"/>
          </p:nvPr>
        </p:nvSpPr>
        <p:spPr>
          <a:xfrm>
            <a:off x="1014745" y="113574"/>
            <a:ext cx="7200900" cy="1485900"/>
          </a:xfrm>
        </p:spPr>
        <p:txBody>
          <a:bodyPr/>
          <a:lstStyle/>
          <a:p>
            <a:r>
              <a:rPr lang="en-US" dirty="0" err="1" smtClean="0">
                <a:solidFill>
                  <a:srgbClr val="FF0000"/>
                </a:solidFill>
              </a:rPr>
              <a:t>BloomBoard</a:t>
            </a:r>
            <a:r>
              <a:rPr lang="en-US" dirty="0" smtClean="0">
                <a:solidFill>
                  <a:srgbClr val="FF0000"/>
                </a:solidFill>
              </a:rPr>
              <a:t> Communication</a:t>
            </a:r>
            <a:endParaRPr lang="en-US" dirty="0">
              <a:solidFill>
                <a:srgbClr val="FF0000"/>
              </a:solidFill>
            </a:endParaRPr>
          </a:p>
        </p:txBody>
      </p:sp>
    </p:spTree>
    <p:extLst>
      <p:ext uri="{BB962C8B-B14F-4D97-AF65-F5344CB8AC3E}">
        <p14:creationId xmlns:p14="http://schemas.microsoft.com/office/powerpoint/2010/main" val="24541820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313" y="246452"/>
            <a:ext cx="7200900" cy="1485900"/>
          </a:xfrm>
        </p:spPr>
        <p:txBody>
          <a:bodyPr/>
          <a:lstStyle/>
          <a:p>
            <a:r>
              <a:rPr lang="en-US" dirty="0" smtClean="0">
                <a:solidFill>
                  <a:srgbClr val="FF0000"/>
                </a:solidFill>
              </a:rPr>
              <a:t>Consent Due By May 2</a:t>
            </a:r>
            <a:endParaRPr lang="en-US" dirty="0">
              <a:solidFill>
                <a:srgbClr val="FF0000"/>
              </a:solidFill>
            </a:endParaRPr>
          </a:p>
        </p:txBody>
      </p:sp>
      <p:pic>
        <p:nvPicPr>
          <p:cNvPr id="3" name="Picture 2" descr="Screen Shot 2016-02-01 at 7.50.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313" y="989402"/>
            <a:ext cx="7713748" cy="5123849"/>
          </a:xfrm>
          <a:prstGeom prst="rect">
            <a:avLst/>
          </a:prstGeom>
        </p:spPr>
      </p:pic>
    </p:spTree>
    <p:extLst>
      <p:ext uri="{BB962C8B-B14F-4D97-AF65-F5344CB8AC3E}">
        <p14:creationId xmlns:p14="http://schemas.microsoft.com/office/powerpoint/2010/main" val="3259268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261" y="105959"/>
            <a:ext cx="7200900" cy="1485900"/>
          </a:xfrm>
        </p:spPr>
        <p:txBody>
          <a:bodyPr/>
          <a:lstStyle/>
          <a:p>
            <a:r>
              <a:rPr lang="en-US" dirty="0" smtClean="0"/>
              <a:t>Deadlines and Submission Options</a:t>
            </a:r>
            <a:endParaRPr lang="en-US" dirty="0"/>
          </a:p>
        </p:txBody>
      </p:sp>
      <p:sp>
        <p:nvSpPr>
          <p:cNvPr id="3" name="Content Placeholder 2"/>
          <p:cNvSpPr>
            <a:spLocks noGrp="1"/>
          </p:cNvSpPr>
          <p:nvPr>
            <p:ph idx="1"/>
          </p:nvPr>
        </p:nvSpPr>
        <p:spPr>
          <a:xfrm>
            <a:off x="1028700" y="1725717"/>
            <a:ext cx="7847831" cy="4887231"/>
          </a:xfrm>
        </p:spPr>
        <p:txBody>
          <a:bodyPr>
            <a:normAutofit/>
          </a:bodyPr>
          <a:lstStyle/>
          <a:p>
            <a:r>
              <a:rPr lang="en-US" sz="2400" dirty="0" smtClean="0"/>
              <a:t>All Final Ratings must be in </a:t>
            </a:r>
            <a:r>
              <a:rPr lang="en-US" sz="2400" dirty="0" err="1" smtClean="0"/>
              <a:t>BloomBoard</a:t>
            </a:r>
            <a:r>
              <a:rPr lang="en-US" sz="2400" dirty="0" smtClean="0"/>
              <a:t> by June 30, 2016</a:t>
            </a:r>
          </a:p>
          <a:p>
            <a:r>
              <a:rPr lang="en-US" sz="2400" dirty="0" smtClean="0"/>
              <a:t>Data will be pulled by </a:t>
            </a:r>
            <a:r>
              <a:rPr lang="en-US" sz="2400" dirty="0" err="1" smtClean="0"/>
              <a:t>BloomBoard</a:t>
            </a:r>
            <a:r>
              <a:rPr lang="en-US" sz="2400" dirty="0" smtClean="0"/>
              <a:t> and Reported to the Department of Education</a:t>
            </a:r>
          </a:p>
          <a:p>
            <a:pPr lvl="1"/>
            <a:r>
              <a:rPr lang="en-US" sz="2400" dirty="0" smtClean="0"/>
              <a:t>With District Consent; otherwise, districts will have to aggregate their own data and submit to ADE by the deadline</a:t>
            </a:r>
          </a:p>
          <a:p>
            <a:r>
              <a:rPr lang="en-US" sz="2400" dirty="0" smtClean="0"/>
              <a:t>Statewide aggregate data will be provided in updates during the summer</a:t>
            </a:r>
          </a:p>
          <a:p>
            <a:r>
              <a:rPr lang="en-US" sz="2400" dirty="0" smtClean="0"/>
              <a:t>Statewide and District data will be used for support and professional development</a:t>
            </a:r>
          </a:p>
          <a:p>
            <a:pPr marL="68580" indent="0">
              <a:buNone/>
            </a:pPr>
            <a:endParaRPr lang="en-US" dirty="0"/>
          </a:p>
        </p:txBody>
      </p:sp>
    </p:spTree>
    <p:extLst>
      <p:ext uri="{BB962C8B-B14F-4D97-AF65-F5344CB8AC3E}">
        <p14:creationId xmlns:p14="http://schemas.microsoft.com/office/powerpoint/2010/main" val="21360012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BloomBoard Dashboard</a:t>
            </a:r>
            <a:endParaRPr lang="en-US" dirty="0"/>
          </a:p>
        </p:txBody>
      </p:sp>
      <p:pic>
        <p:nvPicPr>
          <p:cNvPr id="4" name="Content Placeholder 3"/>
          <p:cNvPicPr>
            <a:picLocks noGrp="1" noChangeAspect="1"/>
          </p:cNvPicPr>
          <p:nvPr>
            <p:ph idx="1"/>
          </p:nvPr>
        </p:nvPicPr>
        <p:blipFill>
          <a:blip r:embed="rId3"/>
          <a:stretch>
            <a:fillRect/>
          </a:stretch>
        </p:blipFill>
        <p:spPr>
          <a:xfrm>
            <a:off x="798022" y="2526643"/>
            <a:ext cx="8345978" cy="4206666"/>
          </a:xfrm>
          <a:prstGeom prst="rect">
            <a:avLst/>
          </a:prstGeom>
        </p:spPr>
      </p:pic>
    </p:spTree>
    <p:extLst>
      <p:ext uri="{BB962C8B-B14F-4D97-AF65-F5344CB8AC3E}">
        <p14:creationId xmlns:p14="http://schemas.microsoft.com/office/powerpoint/2010/main" val="25073790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End of Year Protocol for End of Year Completion of Process</a:t>
            </a:r>
            <a:endParaRPr lang="en-US" dirty="0"/>
          </a:p>
        </p:txBody>
      </p:sp>
      <p:pic>
        <p:nvPicPr>
          <p:cNvPr id="4" name="Picture 3"/>
          <p:cNvPicPr>
            <a:picLocks noChangeAspect="1"/>
          </p:cNvPicPr>
          <p:nvPr/>
        </p:nvPicPr>
        <p:blipFill>
          <a:blip r:embed="rId3"/>
          <a:stretch>
            <a:fillRect/>
          </a:stretch>
        </p:blipFill>
        <p:spPr>
          <a:xfrm>
            <a:off x="1766334" y="2397777"/>
            <a:ext cx="5725633" cy="3512252"/>
          </a:xfrm>
          <a:prstGeom prst="rect">
            <a:avLst/>
          </a:prstGeom>
        </p:spPr>
      </p:pic>
    </p:spTree>
    <p:extLst>
      <p:ext uri="{BB962C8B-B14F-4D97-AF65-F5344CB8AC3E}">
        <p14:creationId xmlns:p14="http://schemas.microsoft.com/office/powerpoint/2010/main" val="14938060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419225" y="2513411"/>
            <a:ext cx="6297216" cy="572690"/>
          </a:xfrm>
        </p:spPr>
        <p:txBody>
          <a:bodyPr>
            <a:normAutofit fontScale="90000"/>
          </a:bodyPr>
          <a:lstStyle/>
          <a:p>
            <a:pPr algn="ctr"/>
            <a:r>
              <a:rPr lang="en-US" altLang="en-US" sz="2100" b="1" dirty="0">
                <a:solidFill>
                  <a:srgbClr val="FF0000"/>
                </a:solidFill>
              </a:rPr>
              <a:t>Every Student Succeeds Act (ESSA)</a:t>
            </a:r>
            <a:br>
              <a:rPr lang="en-US" altLang="en-US" sz="2100" b="1" dirty="0">
                <a:solidFill>
                  <a:srgbClr val="FF0000"/>
                </a:solidFill>
              </a:rPr>
            </a:br>
            <a:r>
              <a:rPr lang="en-US" altLang="en-US" sz="2100" b="1" dirty="0">
                <a:solidFill>
                  <a:srgbClr val="FF0000"/>
                </a:solidFill>
              </a:rPr>
              <a:t>Kindergarten to Post-Secondary</a:t>
            </a:r>
          </a:p>
        </p:txBody>
      </p:sp>
      <p:sp>
        <p:nvSpPr>
          <p:cNvPr id="5123" name="Text Placeholder 3"/>
          <p:cNvSpPr>
            <a:spLocks noGrp="1"/>
          </p:cNvSpPr>
          <p:nvPr>
            <p:ph type="body" idx="1"/>
          </p:nvPr>
        </p:nvSpPr>
        <p:spPr bwMode="auto">
          <a:xfrm>
            <a:off x="1425179" y="3067050"/>
            <a:ext cx="6286500" cy="1452563"/>
          </a:xfrm>
          <a:ln>
            <a:solidFill>
              <a:schemeClr val="tx1"/>
            </a:solidFill>
            <a:miter lim="800000"/>
            <a:headEnd/>
            <a:tailEnd/>
          </a:ln>
        </p:spPr>
        <p:txBody>
          <a:bodyPr wrap="square" numCol="1" anchor="t" anchorCtr="0" compatLnSpc="1">
            <a:prstTxWarp prst="textNoShape">
              <a:avLst/>
            </a:prstTxWarp>
            <a:normAutofit fontScale="92500" lnSpcReduction="10000"/>
          </a:bodyPr>
          <a:lstStyle/>
          <a:p>
            <a:pPr algn="ctr"/>
            <a:r>
              <a:rPr lang="en-US" altLang="en-US" b="1" dirty="0">
                <a:solidFill>
                  <a:schemeClr val="tx1"/>
                </a:solidFill>
                <a:latin typeface="Californian FB" pitchFamily="18" charset="0"/>
              </a:rPr>
              <a:t>Every child deserves to be surrounded by a team of excellent educators every year….</a:t>
            </a:r>
          </a:p>
          <a:p>
            <a:pPr algn="ctr"/>
            <a:r>
              <a:rPr lang="en-US" altLang="en-US" b="1" dirty="0">
                <a:solidFill>
                  <a:schemeClr val="tx1"/>
                </a:solidFill>
                <a:latin typeface="Californian FB" pitchFamily="18" charset="0"/>
              </a:rPr>
              <a:t>If we want every student to succeed, it is vital that we surround them with the most effective teachers and leaders possible and support their ongoing work.</a:t>
            </a:r>
          </a:p>
          <a:p>
            <a:pPr algn="ctr"/>
            <a:endParaRPr lang="en-US" altLang="en-US" sz="2100" dirty="0"/>
          </a:p>
        </p:txBody>
      </p:sp>
      <p:sp>
        <p:nvSpPr>
          <p:cNvPr id="3" name="Slide Number Placeholder 2"/>
          <p:cNvSpPr>
            <a:spLocks noGrp="1"/>
          </p:cNvSpPr>
          <p:nvPr>
            <p:ph type="sldNum" sz="quarter" idx="12"/>
          </p:nvPr>
        </p:nvSpPr>
        <p:spPr/>
        <p:txBody>
          <a:bodyPr/>
          <a:lstStyle/>
          <a:p>
            <a:pPr>
              <a:defRPr/>
            </a:pPr>
            <a:fld id="{F530178D-5735-4FED-942D-B9790FE60124}" type="slidenum">
              <a:rPr lang="en-US"/>
              <a:pPr>
                <a:defRPr/>
              </a:pPr>
              <a:t>2</a:t>
            </a:fld>
            <a:endParaRPr lang="en-US" dirty="0"/>
          </a:p>
        </p:txBody>
      </p:sp>
      <p:pic>
        <p:nvPicPr>
          <p:cNvPr id="5125" name="Picture 3" descr="imag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3797" y="4676775"/>
            <a:ext cx="2289572" cy="123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5" descr="imag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2788" y="4558905"/>
            <a:ext cx="2200275" cy="137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 descr="http://hopeforwomenmag.com/wp-content/uploads/2014/12/school-kids-isbi-image.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965599"/>
            <a:ext cx="2133600" cy="135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4" descr="http://cbsnews1.cbsistatic.com/hub/i/r/2012/03/30/a5099042-c3c4-11e2-a43e-02911869d855/thumbnail/620x350/874ed7f0650fd847dee48035758590d6/school_kids_000017733361.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3070" y="965599"/>
            <a:ext cx="2497931" cy="135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6" descr="https://cbsdetroit.files.wordpress.com/2011/08/high-school-kids.jpg?w=425&amp;h=282&amp;crop=1">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8251" y="4676775"/>
            <a:ext cx="1859756" cy="123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8" descr="http://cf.ltkcdn.net/kids/images/std/147336-425x282-social-uniform.jp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6601" y="965599"/>
            <a:ext cx="2226469" cy="135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TextBox 12"/>
          <p:cNvSpPr txBox="1">
            <a:spLocks noChangeArrowheads="1"/>
          </p:cNvSpPr>
          <p:nvPr/>
        </p:nvSpPr>
        <p:spPr bwMode="auto">
          <a:xfrm>
            <a:off x="1143001" y="5773342"/>
            <a:ext cx="51673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050"/>
              <a:t>05/25</a:t>
            </a:r>
          </a:p>
        </p:txBody>
      </p:sp>
    </p:spTree>
    <p:extLst>
      <p:ext uri="{BB962C8B-B14F-4D97-AF65-F5344CB8AC3E}">
        <p14:creationId xmlns:p14="http://schemas.microsoft.com/office/powerpoint/2010/main" val="393868277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Blue Box for Goal Completion</a:t>
            </a:r>
            <a:endParaRPr lang="en-US" dirty="0"/>
          </a:p>
        </p:txBody>
      </p:sp>
      <p:pic>
        <p:nvPicPr>
          <p:cNvPr id="4" name="Content Placeholder 3"/>
          <p:cNvPicPr>
            <a:picLocks noGrp="1" noChangeAspect="1"/>
          </p:cNvPicPr>
          <p:nvPr>
            <p:ph idx="1"/>
          </p:nvPr>
        </p:nvPicPr>
        <p:blipFill>
          <a:blip r:embed="rId2"/>
          <a:stretch>
            <a:fillRect/>
          </a:stretch>
        </p:blipFill>
        <p:spPr>
          <a:xfrm>
            <a:off x="1028700" y="2286000"/>
            <a:ext cx="8115300" cy="4572000"/>
          </a:xfrm>
          <a:prstGeom prst="rect">
            <a:avLst/>
          </a:prstGeom>
        </p:spPr>
      </p:pic>
    </p:spTree>
    <p:extLst>
      <p:ext uri="{BB962C8B-B14F-4D97-AF65-F5344CB8AC3E}">
        <p14:creationId xmlns:p14="http://schemas.microsoft.com/office/powerpoint/2010/main" val="6738982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Year Task</a:t>
            </a:r>
            <a:endParaRPr lang="en-US" dirty="0"/>
          </a:p>
        </p:txBody>
      </p:sp>
      <p:pic>
        <p:nvPicPr>
          <p:cNvPr id="4" name="Content Placeholder 3"/>
          <p:cNvPicPr>
            <a:picLocks noGrp="1" noChangeAspect="1"/>
          </p:cNvPicPr>
          <p:nvPr>
            <p:ph idx="1"/>
          </p:nvPr>
        </p:nvPicPr>
        <p:blipFill>
          <a:blip r:embed="rId3"/>
          <a:stretch>
            <a:fillRect/>
          </a:stretch>
        </p:blipFill>
        <p:spPr>
          <a:xfrm>
            <a:off x="532015" y="1795549"/>
            <a:ext cx="8611985" cy="4821382"/>
          </a:xfrm>
          <a:prstGeom prst="rect">
            <a:avLst/>
          </a:prstGeom>
        </p:spPr>
      </p:pic>
    </p:spTree>
    <p:extLst>
      <p:ext uri="{BB962C8B-B14F-4D97-AF65-F5344CB8AC3E}">
        <p14:creationId xmlns:p14="http://schemas.microsoft.com/office/powerpoint/2010/main" val="30062812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2356" y="249381"/>
            <a:ext cx="8641644" cy="6827271"/>
          </a:xfrm>
          <a:prstGeom prst="rect">
            <a:avLst/>
          </a:prstGeom>
        </p:spPr>
      </p:pic>
    </p:spTree>
    <p:extLst>
      <p:ext uri="{BB962C8B-B14F-4D97-AF65-F5344CB8AC3E}">
        <p14:creationId xmlns:p14="http://schemas.microsoft.com/office/powerpoint/2010/main" val="6851780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94324" y="1"/>
            <a:ext cx="8649676" cy="6902682"/>
          </a:xfrm>
          <a:prstGeom prst="rect">
            <a:avLst/>
          </a:prstGeom>
        </p:spPr>
      </p:pic>
    </p:spTree>
    <p:extLst>
      <p:ext uri="{BB962C8B-B14F-4D97-AF65-F5344CB8AC3E}">
        <p14:creationId xmlns:p14="http://schemas.microsoft.com/office/powerpoint/2010/main" val="10447345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endParaRPr lang="en-US" altLang="en-US" smtClean="0"/>
          </a:p>
        </p:txBody>
      </p:sp>
      <p:pic>
        <p:nvPicPr>
          <p:cNvPr id="188419" name="Picture 2" descr="Snapshot_of_Aggregated_Evidence_&amp;_Rating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Box 3"/>
          <p:cNvSpPr txBox="1">
            <a:spLocks noChangeArrowheads="1"/>
          </p:cNvSpPr>
          <p:nvPr/>
        </p:nvSpPr>
        <p:spPr bwMode="auto">
          <a:xfrm>
            <a:off x="119063" y="6324600"/>
            <a:ext cx="2776537"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endParaRPr lang="en-US" altLang="en-US"/>
          </a:p>
        </p:txBody>
      </p:sp>
    </p:spTree>
    <p:extLst>
      <p:ext uri="{BB962C8B-B14F-4D97-AF65-F5344CB8AC3E}">
        <p14:creationId xmlns:p14="http://schemas.microsoft.com/office/powerpoint/2010/main" val="373626555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55172" y="0"/>
            <a:ext cx="8588828" cy="7086600"/>
          </a:xfrm>
          <a:prstGeom prst="rect">
            <a:avLst/>
          </a:prstGeom>
        </p:spPr>
      </p:pic>
    </p:spTree>
    <p:extLst>
      <p:ext uri="{BB962C8B-B14F-4D97-AF65-F5344CB8AC3E}">
        <p14:creationId xmlns:p14="http://schemas.microsoft.com/office/powerpoint/2010/main" val="25116843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1917" y="189903"/>
            <a:ext cx="4580683" cy="1478877"/>
          </a:xfrm>
        </p:spPr>
        <p:txBody>
          <a:bodyPr>
            <a:normAutofit fontScale="90000"/>
          </a:bodyPr>
          <a:lstStyle/>
          <a:p>
            <a:pPr algn="ctr"/>
            <a:r>
              <a:rPr lang="en-US" b="1" dirty="0" smtClean="0">
                <a:solidFill>
                  <a:srgbClr val="FF0000"/>
                </a:solidFill>
                <a:hlinkClick r:id="rId3"/>
              </a:rPr>
              <a:t>TESS/LEADS Implementation Tracker</a:t>
            </a:r>
            <a:br>
              <a:rPr lang="en-US" b="1" dirty="0" smtClean="0">
                <a:solidFill>
                  <a:srgbClr val="FF0000"/>
                </a:solidFill>
                <a:hlinkClick r:id="rId3"/>
              </a:rPr>
            </a:br>
            <a:endParaRPr lang="en-US" b="1" dirty="0">
              <a:solidFill>
                <a:srgbClr val="FF0000"/>
              </a:solidFill>
            </a:endParaRPr>
          </a:p>
        </p:txBody>
      </p:sp>
      <p:sp>
        <p:nvSpPr>
          <p:cNvPr id="3" name="Content Placeholder 2"/>
          <p:cNvSpPr>
            <a:spLocks noGrp="1"/>
          </p:cNvSpPr>
          <p:nvPr>
            <p:ph idx="1"/>
          </p:nvPr>
        </p:nvSpPr>
        <p:spPr>
          <a:xfrm>
            <a:off x="1231560" y="2526031"/>
            <a:ext cx="7615259" cy="4096388"/>
          </a:xfrm>
        </p:spPr>
        <p:txBody>
          <a:bodyPr>
            <a:normAutofit/>
          </a:bodyPr>
          <a:lstStyle/>
          <a:p>
            <a:r>
              <a:rPr lang="en-US" sz="3200" dirty="0" smtClean="0"/>
              <a:t>Provides local information to guide professional development, individual assistance for growth, identification of outstanding educators</a:t>
            </a:r>
          </a:p>
          <a:p>
            <a:r>
              <a:rPr lang="en-US" sz="3200" dirty="0" smtClean="0"/>
              <a:t>Provides ADE information of statewide trends</a:t>
            </a:r>
          </a:p>
          <a:p>
            <a:r>
              <a:rPr lang="en-US" sz="3200" dirty="0" smtClean="0"/>
              <a:t>Provides ADE information to provide technical assistance to districts </a:t>
            </a:r>
          </a:p>
          <a:p>
            <a:endParaRPr lang="en-US" dirty="0"/>
          </a:p>
        </p:txBody>
      </p:sp>
      <p:pic>
        <p:nvPicPr>
          <p:cNvPr id="3074" name="Picture 2" descr="http://weusemath.org/wp-content/uploads/2013/05/math_teacher1-640x29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34" y="178473"/>
            <a:ext cx="4097853" cy="2222928"/>
          </a:xfrm>
          <a:prstGeom prst="rect">
            <a:avLst/>
          </a:prstGeom>
          <a:noFill/>
          <a:effectLst>
            <a:softEdge rad="127000"/>
          </a:effectLst>
          <a:scene3d>
            <a:camera prst="isometricOffAxis1Right"/>
            <a:lightRig rig="threePt" dir="t"/>
          </a:scene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51829" y="1915886"/>
            <a:ext cx="4013200" cy="646331"/>
          </a:xfrm>
          <a:prstGeom prst="rect">
            <a:avLst/>
          </a:prstGeom>
          <a:noFill/>
        </p:spPr>
        <p:txBody>
          <a:bodyPr wrap="square" rtlCol="0">
            <a:spAutoFit/>
          </a:bodyPr>
          <a:lstStyle/>
          <a:p>
            <a:r>
              <a:rPr lang="en-US" dirty="0">
                <a:hlinkClick r:id="rId5" action="ppaction://hlinksldjump"/>
              </a:rPr>
              <a:t>https://www.surveymonkey.com/r/TESSLEADS2016</a:t>
            </a:r>
            <a:endParaRPr lang="en-US" dirty="0"/>
          </a:p>
        </p:txBody>
      </p:sp>
    </p:spTree>
    <p:extLst>
      <p:ext uri="{BB962C8B-B14F-4D97-AF65-F5344CB8AC3E}">
        <p14:creationId xmlns:p14="http://schemas.microsoft.com/office/powerpoint/2010/main" val="26108059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403682" y="799583"/>
            <a:ext cx="5856684" cy="1285531"/>
          </a:xfrm>
        </p:spPr>
        <p:txBody>
          <a:bodyPr>
            <a:normAutofit/>
          </a:bodyPr>
          <a:lstStyle/>
          <a:p>
            <a:pPr algn="ctr"/>
            <a:r>
              <a:rPr lang="en-US" altLang="en-US" dirty="0">
                <a:latin typeface="Tahoma" panose="020B0604030504040204" pitchFamily="34" charset="0"/>
                <a:cs typeface="Tahoma" panose="020B0604030504040204" pitchFamily="34" charset="0"/>
              </a:rPr>
              <a:t>Meaningful Change </a:t>
            </a:r>
            <a:r>
              <a:rPr lang="en-US" altLang="en-US" dirty="0" smtClean="0">
                <a:latin typeface="Tahoma" panose="020B0604030504040204" pitchFamily="34" charset="0"/>
                <a:cs typeface="Tahoma" panose="020B0604030504040204" pitchFamily="34" charset="0"/>
              </a:rPr>
              <a:t/>
            </a:r>
            <a:br>
              <a:rPr lang="en-US" altLang="en-US" dirty="0" smtClean="0">
                <a:latin typeface="Tahoma" panose="020B0604030504040204" pitchFamily="34" charset="0"/>
                <a:cs typeface="Tahoma" panose="020B0604030504040204" pitchFamily="34" charset="0"/>
              </a:rPr>
            </a:br>
            <a:r>
              <a:rPr lang="en-US" altLang="en-US" dirty="0" smtClean="0">
                <a:latin typeface="Tahoma" panose="020B0604030504040204" pitchFamily="34" charset="0"/>
                <a:cs typeface="Tahoma" panose="020B0604030504040204" pitchFamily="34" charset="0"/>
              </a:rPr>
              <a:t>in </a:t>
            </a:r>
            <a:r>
              <a:rPr lang="en-US" altLang="en-US" dirty="0">
                <a:latin typeface="Tahoma" panose="020B0604030504040204" pitchFamily="34" charset="0"/>
                <a:cs typeface="Tahoma" panose="020B0604030504040204" pitchFamily="34" charset="0"/>
              </a:rPr>
              <a:t>Practice</a:t>
            </a:r>
          </a:p>
        </p:txBody>
      </p:sp>
      <p:sp>
        <p:nvSpPr>
          <p:cNvPr id="3" name="Content Placeholder 2"/>
          <p:cNvSpPr>
            <a:spLocks noGrp="1"/>
          </p:cNvSpPr>
          <p:nvPr>
            <p:ph idx="1"/>
          </p:nvPr>
        </p:nvSpPr>
        <p:spPr>
          <a:xfrm>
            <a:off x="859317" y="2456761"/>
            <a:ext cx="8009262" cy="4538949"/>
          </a:xfrm>
          <a:solidFill>
            <a:schemeClr val="bg1"/>
          </a:solidFill>
          <a:ln w="44450">
            <a:solidFill>
              <a:schemeClr val="tx2">
                <a:lumMod val="75000"/>
              </a:schemeClr>
            </a:solidFill>
          </a:ln>
        </p:spPr>
        <p:txBody>
          <a:bodyPr>
            <a:normAutofit fontScale="40000" lnSpcReduction="20000"/>
          </a:bodyPr>
          <a:lstStyle/>
          <a:p>
            <a:pPr marL="51197" indent="0">
              <a:lnSpc>
                <a:spcPct val="80000"/>
              </a:lnSpc>
              <a:spcAft>
                <a:spcPts val="0"/>
              </a:spcAft>
              <a:buNone/>
              <a:defRPr/>
            </a:pPr>
            <a:endParaRPr lang="en-US" altLang="en-US" sz="1650" dirty="0"/>
          </a:p>
          <a:p>
            <a:pPr marL="51197" indent="0">
              <a:lnSpc>
                <a:spcPct val="120000"/>
              </a:lnSpc>
              <a:spcAft>
                <a:spcPts val="0"/>
              </a:spcAft>
              <a:buNone/>
              <a:defRPr/>
            </a:pPr>
            <a:endParaRPr lang="en-US" altLang="en-US" sz="3200" dirty="0" smtClean="0"/>
          </a:p>
          <a:p>
            <a:pPr marL="51197" indent="0">
              <a:lnSpc>
                <a:spcPct val="120000"/>
              </a:lnSpc>
              <a:spcAft>
                <a:spcPts val="0"/>
              </a:spcAft>
              <a:buNone/>
              <a:defRPr/>
            </a:pPr>
            <a:r>
              <a:rPr lang="en-US" altLang="en-US" sz="7000" dirty="0" smtClean="0"/>
              <a:t>If </a:t>
            </a:r>
            <a:r>
              <a:rPr lang="en-US" altLang="en-US" sz="7000" dirty="0"/>
              <a:t>we want teacher evaluation systems that teachers find meaningful and from which they can learn, we must use processes that not only are rigorous, valid, and reliable, but also engage teachers in those activities that promote learning—namely </a:t>
            </a:r>
            <a:r>
              <a:rPr lang="en-US" altLang="en-US" sz="7000" b="1" dirty="0"/>
              <a:t>self-assessment, reflection on practice</a:t>
            </a:r>
            <a:r>
              <a:rPr lang="en-US" altLang="en-US" sz="7000" dirty="0" smtClean="0"/>
              <a:t>,  </a:t>
            </a:r>
            <a:r>
              <a:rPr lang="en-US" altLang="en-US" sz="7000" dirty="0"/>
              <a:t>and </a:t>
            </a:r>
            <a:r>
              <a:rPr lang="en-US" altLang="en-US" sz="7000" b="1" dirty="0"/>
              <a:t>professional conversation</a:t>
            </a:r>
            <a:r>
              <a:rPr lang="en-US" altLang="en-US" sz="7000" dirty="0"/>
              <a:t>.</a:t>
            </a:r>
          </a:p>
          <a:p>
            <a:pPr marL="51197" indent="0" algn="r">
              <a:lnSpc>
                <a:spcPct val="80000"/>
              </a:lnSpc>
              <a:spcAft>
                <a:spcPts val="0"/>
              </a:spcAft>
              <a:buNone/>
              <a:defRPr/>
            </a:pPr>
            <a:r>
              <a:rPr lang="en-US" altLang="en-US" sz="3000" dirty="0" smtClean="0"/>
              <a:t>Evaluations </a:t>
            </a:r>
            <a:r>
              <a:rPr lang="en-US" altLang="en-US" sz="3000" dirty="0"/>
              <a:t>That Help Teachers Learn</a:t>
            </a:r>
          </a:p>
          <a:p>
            <a:pPr marL="51197" indent="0" algn="r">
              <a:lnSpc>
                <a:spcPct val="80000"/>
              </a:lnSpc>
              <a:spcAft>
                <a:spcPts val="0"/>
              </a:spcAft>
              <a:buNone/>
              <a:defRPr/>
            </a:pPr>
            <a:r>
              <a:rPr lang="en-US" altLang="en-US" sz="3000" dirty="0"/>
              <a:t>Charlotte Danielson</a:t>
            </a:r>
          </a:p>
          <a:p>
            <a:pPr marL="51197" indent="0" algn="r">
              <a:lnSpc>
                <a:spcPct val="80000"/>
              </a:lnSpc>
              <a:spcAft>
                <a:spcPts val="0"/>
              </a:spcAft>
              <a:buNone/>
              <a:defRPr/>
            </a:pPr>
            <a:r>
              <a:rPr lang="en-US" altLang="en-US" sz="3000" dirty="0"/>
              <a:t>Educational Leadership, December 2010</a:t>
            </a:r>
          </a:p>
          <a:p>
            <a:pPr marL="51197" indent="0">
              <a:lnSpc>
                <a:spcPct val="80000"/>
              </a:lnSpc>
              <a:spcAft>
                <a:spcPts val="0"/>
              </a:spcAft>
              <a:defRPr/>
            </a:pPr>
            <a:endParaRPr lang="en-US" altLang="en-US" sz="3000" dirty="0"/>
          </a:p>
        </p:txBody>
      </p:sp>
      <p:pic>
        <p:nvPicPr>
          <p:cNvPr id="4098" name="Picture 2" descr="Image result for ch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85" y="1"/>
            <a:ext cx="3557803" cy="2368854"/>
          </a:xfrm>
          <a:prstGeom prst="rect">
            <a:avLst/>
          </a:prstGeom>
          <a:noFill/>
          <a:effectLst>
            <a:softEdge rad="317500"/>
          </a:effectLst>
          <a:scene3d>
            <a:camera prst="isometricOffAxis1Righ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2869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951AB03-90B0-45BD-880B-C9F9B1435EE2}" type="slidenum">
              <a:rPr lang="en-US" altLang="en-US" sz="1200">
                <a:solidFill>
                  <a:srgbClr val="898989"/>
                </a:solidFill>
              </a:rPr>
              <a:pPr>
                <a:spcBef>
                  <a:spcPct val="0"/>
                </a:spcBef>
                <a:buFontTx/>
                <a:buNone/>
              </a:pPr>
              <a:t>28</a:t>
            </a:fld>
            <a:endParaRPr lang="en-US" altLang="en-US" sz="1200">
              <a:solidFill>
                <a:srgbClr val="898989"/>
              </a:solidFill>
            </a:endParaRPr>
          </a:p>
        </p:txBody>
      </p:sp>
      <p:sp>
        <p:nvSpPr>
          <p:cNvPr id="62467" name="TextBox 6"/>
          <p:cNvSpPr txBox="1">
            <a:spLocks noChangeArrowheads="1"/>
          </p:cNvSpPr>
          <p:nvPr/>
        </p:nvSpPr>
        <p:spPr bwMode="auto">
          <a:xfrm>
            <a:off x="1049357" y="1852126"/>
            <a:ext cx="7848600" cy="460126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i="1" dirty="0">
                <a:solidFill>
                  <a:srgbClr val="000000"/>
                </a:solidFill>
                <a:latin typeface="Arial Rounded MT Bold" pitchFamily="34" charset="0"/>
              </a:rPr>
              <a:t>Sandra Hurst</a:t>
            </a:r>
            <a:r>
              <a:rPr lang="en-US" altLang="en-US" sz="2400" dirty="0">
                <a:solidFill>
                  <a:srgbClr val="000000"/>
                </a:solidFill>
                <a:latin typeface="Arial Rounded MT Bold" pitchFamily="34" charset="0"/>
              </a:rPr>
              <a:t>, Director of </a:t>
            </a:r>
            <a:r>
              <a:rPr lang="en-US" altLang="en-US" sz="2400">
                <a:solidFill>
                  <a:srgbClr val="000000"/>
                </a:solidFill>
                <a:latin typeface="Arial Rounded MT Bold" pitchFamily="34" charset="0"/>
              </a:rPr>
              <a:t>Educator </a:t>
            </a:r>
            <a:r>
              <a:rPr lang="en-US" altLang="en-US" sz="2400" smtClean="0">
                <a:solidFill>
                  <a:srgbClr val="000000"/>
                </a:solidFill>
                <a:latin typeface="Arial Rounded MT Bold" pitchFamily="34" charset="0"/>
              </a:rPr>
              <a:t>Effectiveness</a:t>
            </a:r>
            <a:endParaRPr lang="en-US" altLang="en-US" sz="2400" dirty="0">
              <a:solidFill>
                <a:srgbClr val="000000"/>
              </a:solidFill>
              <a:latin typeface="Arial Rounded MT Bold" pitchFamily="34" charset="0"/>
            </a:endParaRPr>
          </a:p>
          <a:p>
            <a:pPr algn="ctr" eaLnBrk="1" hangingPunct="1">
              <a:spcBef>
                <a:spcPct val="0"/>
              </a:spcBef>
              <a:buFontTx/>
              <a:buNone/>
            </a:pPr>
            <a:r>
              <a:rPr lang="en-US" altLang="en-US" sz="2400" dirty="0" smtClean="0">
                <a:solidFill>
                  <a:srgbClr val="0F17B1"/>
                </a:solidFill>
                <a:latin typeface="Arial Rounded MT Bold" pitchFamily="34" charset="0"/>
              </a:rPr>
              <a:t>Sandra.Hurst@arkansas.gov </a:t>
            </a:r>
          </a:p>
          <a:p>
            <a:pPr algn="ctr" eaLnBrk="1" hangingPunct="1">
              <a:spcBef>
                <a:spcPct val="0"/>
              </a:spcBef>
              <a:buFontTx/>
              <a:buNone/>
            </a:pPr>
            <a:endParaRPr lang="en-US" altLang="en-US" sz="900" dirty="0" smtClean="0">
              <a:solidFill>
                <a:srgbClr val="0F17B1"/>
              </a:solidFill>
              <a:latin typeface="Arial Rounded MT Bold" pitchFamily="34" charset="0"/>
            </a:endParaRPr>
          </a:p>
          <a:p>
            <a:pPr algn="ctr" eaLnBrk="1" hangingPunct="1">
              <a:spcBef>
                <a:spcPct val="0"/>
              </a:spcBef>
              <a:buFontTx/>
              <a:buNone/>
            </a:pPr>
            <a:r>
              <a:rPr lang="en-US" altLang="en-US" sz="2400" dirty="0" smtClean="0">
                <a:latin typeface="Arial Rounded MT Bold" pitchFamily="34" charset="0"/>
              </a:rPr>
              <a:t>Renee Nelson, Program Advisor</a:t>
            </a:r>
          </a:p>
          <a:p>
            <a:pPr algn="ctr" eaLnBrk="1" hangingPunct="1">
              <a:spcBef>
                <a:spcPct val="0"/>
              </a:spcBef>
              <a:buFontTx/>
              <a:buNone/>
            </a:pPr>
            <a:r>
              <a:rPr lang="en-US" altLang="en-US" sz="2400" dirty="0" smtClean="0">
                <a:solidFill>
                  <a:srgbClr val="0F17B1"/>
                </a:solidFill>
                <a:latin typeface="Arial Rounded MT Bold" pitchFamily="34" charset="0"/>
              </a:rPr>
              <a:t>Renee.Nelson@arkansas.gov</a:t>
            </a:r>
            <a:endParaRPr lang="en-US" altLang="en-US" sz="2400" dirty="0">
              <a:solidFill>
                <a:srgbClr val="0F17B1"/>
              </a:solidFill>
              <a:latin typeface="Arial Rounded MT Bold" pitchFamily="34" charset="0"/>
            </a:endParaRPr>
          </a:p>
          <a:p>
            <a:pPr algn="ctr" eaLnBrk="1" hangingPunct="1">
              <a:spcBef>
                <a:spcPct val="0"/>
              </a:spcBef>
              <a:buFontTx/>
              <a:buNone/>
            </a:pPr>
            <a:endParaRPr lang="en-US" altLang="en-US" sz="1100" dirty="0">
              <a:solidFill>
                <a:srgbClr val="000000"/>
              </a:solidFill>
              <a:latin typeface="Arial Rounded MT Bold" pitchFamily="34" charset="0"/>
            </a:endParaRPr>
          </a:p>
          <a:p>
            <a:pPr algn="ctr" eaLnBrk="1" hangingPunct="1">
              <a:spcBef>
                <a:spcPct val="0"/>
              </a:spcBef>
              <a:buFontTx/>
              <a:buNone/>
            </a:pPr>
            <a:r>
              <a:rPr lang="en-US" altLang="en-US" sz="2400" i="1" dirty="0">
                <a:solidFill>
                  <a:srgbClr val="000000"/>
                </a:solidFill>
                <a:latin typeface="Arial Rounded MT Bold" pitchFamily="34" charset="0"/>
              </a:rPr>
              <a:t>Becky Gibson</a:t>
            </a:r>
            <a:r>
              <a:rPr lang="en-US" altLang="en-US" sz="2400" dirty="0">
                <a:solidFill>
                  <a:srgbClr val="000000"/>
                </a:solidFill>
                <a:latin typeface="Arial Rounded MT Bold" pitchFamily="34" charset="0"/>
              </a:rPr>
              <a:t>, Program Advisor</a:t>
            </a:r>
          </a:p>
          <a:p>
            <a:pPr algn="ctr" eaLnBrk="1" hangingPunct="1">
              <a:spcBef>
                <a:spcPct val="0"/>
              </a:spcBef>
              <a:buFontTx/>
              <a:buNone/>
            </a:pPr>
            <a:r>
              <a:rPr lang="en-US" altLang="en-US" sz="2400" dirty="0" smtClean="0">
                <a:solidFill>
                  <a:srgbClr val="0F17B1"/>
                </a:solidFill>
                <a:latin typeface="Arial Rounded MT Bold" pitchFamily="34" charset="0"/>
              </a:rPr>
              <a:t>Becky.Gibson@arkansas.gov </a:t>
            </a:r>
            <a:endParaRPr lang="en-US" altLang="en-US" sz="2400" dirty="0">
              <a:solidFill>
                <a:srgbClr val="0F17B1"/>
              </a:solidFill>
              <a:latin typeface="Arial Rounded MT Bold" pitchFamily="34" charset="0"/>
            </a:endParaRPr>
          </a:p>
          <a:p>
            <a:pPr algn="ctr" eaLnBrk="1" hangingPunct="1">
              <a:spcBef>
                <a:spcPct val="0"/>
              </a:spcBef>
              <a:buFontTx/>
              <a:buNone/>
            </a:pPr>
            <a:endParaRPr lang="en-US" altLang="en-US" sz="1100" dirty="0">
              <a:solidFill>
                <a:srgbClr val="000000"/>
              </a:solidFill>
              <a:latin typeface="Arial Rounded MT Bold" pitchFamily="34" charset="0"/>
            </a:endParaRPr>
          </a:p>
          <a:p>
            <a:pPr algn="ctr" eaLnBrk="1" hangingPunct="1">
              <a:spcBef>
                <a:spcPct val="0"/>
              </a:spcBef>
              <a:buFontTx/>
              <a:buNone/>
            </a:pPr>
            <a:r>
              <a:rPr lang="en-US" altLang="en-US" sz="2400" i="1" dirty="0">
                <a:solidFill>
                  <a:srgbClr val="000000"/>
                </a:solidFill>
                <a:latin typeface="Arial Rounded MT Bold" pitchFamily="34" charset="0"/>
              </a:rPr>
              <a:t>Diann Gathright</a:t>
            </a:r>
            <a:r>
              <a:rPr lang="en-US" altLang="en-US" sz="2400" dirty="0">
                <a:solidFill>
                  <a:srgbClr val="000000"/>
                </a:solidFill>
                <a:latin typeface="Arial Rounded MT Bold" pitchFamily="34" charset="0"/>
              </a:rPr>
              <a:t>, State Trainer</a:t>
            </a:r>
          </a:p>
          <a:p>
            <a:pPr algn="ctr" eaLnBrk="1" hangingPunct="1">
              <a:spcBef>
                <a:spcPct val="0"/>
              </a:spcBef>
              <a:buFontTx/>
              <a:buNone/>
            </a:pPr>
            <a:r>
              <a:rPr lang="en-US" altLang="en-US" sz="2400" dirty="0">
                <a:solidFill>
                  <a:srgbClr val="0F17B1"/>
                </a:solidFill>
                <a:latin typeface="Arial Rounded MT Bold" pitchFamily="34" charset="0"/>
              </a:rPr>
              <a:t>Diann</a:t>
            </a:r>
            <a:r>
              <a:rPr lang="en-US" altLang="en-US" sz="2000" b="1" dirty="0">
                <a:solidFill>
                  <a:srgbClr val="0F17B1"/>
                </a:solidFill>
                <a:latin typeface="Arial Rounded MT Bold" pitchFamily="34" charset="0"/>
              </a:rPr>
              <a:t>_</a:t>
            </a:r>
            <a:r>
              <a:rPr lang="en-US" altLang="en-US" sz="2400" dirty="0">
                <a:solidFill>
                  <a:srgbClr val="0F17B1"/>
                </a:solidFill>
                <a:latin typeface="Arial Rounded MT Bold" pitchFamily="34" charset="0"/>
              </a:rPr>
              <a:t>Gathright@yahoo.com </a:t>
            </a:r>
          </a:p>
          <a:p>
            <a:pPr algn="ctr" eaLnBrk="1" hangingPunct="1">
              <a:spcBef>
                <a:spcPct val="0"/>
              </a:spcBef>
              <a:buFontTx/>
              <a:buNone/>
            </a:pPr>
            <a:endParaRPr lang="en-US" altLang="en-US" sz="1100" dirty="0">
              <a:solidFill>
                <a:srgbClr val="000000"/>
              </a:solidFill>
              <a:latin typeface="Arial Rounded MT Bold" pitchFamily="34" charset="0"/>
            </a:endParaRPr>
          </a:p>
          <a:p>
            <a:pPr algn="ctr" eaLnBrk="1" hangingPunct="1">
              <a:spcBef>
                <a:spcPct val="0"/>
              </a:spcBef>
              <a:buFontTx/>
              <a:buNone/>
            </a:pPr>
            <a:r>
              <a:rPr lang="en-US" altLang="en-US" sz="2400" i="1" dirty="0">
                <a:solidFill>
                  <a:srgbClr val="000000"/>
                </a:solidFill>
                <a:latin typeface="Arial Rounded MT Bold" pitchFamily="34" charset="0"/>
              </a:rPr>
              <a:t>Jim Johnson</a:t>
            </a:r>
            <a:r>
              <a:rPr lang="en-US" altLang="en-US" sz="2400" dirty="0">
                <a:solidFill>
                  <a:srgbClr val="000000"/>
                </a:solidFill>
                <a:latin typeface="Arial Rounded MT Bold" pitchFamily="34" charset="0"/>
              </a:rPr>
              <a:t>, State Trainer</a:t>
            </a:r>
          </a:p>
          <a:p>
            <a:pPr algn="ctr" eaLnBrk="1" hangingPunct="1">
              <a:spcBef>
                <a:spcPct val="0"/>
              </a:spcBef>
              <a:buFontTx/>
              <a:buNone/>
            </a:pPr>
            <a:r>
              <a:rPr lang="en-US" altLang="en-US" sz="2400" dirty="0">
                <a:solidFill>
                  <a:srgbClr val="0F17B1"/>
                </a:solidFill>
                <a:latin typeface="Arial Rounded MT Bold" pitchFamily="34" charset="0"/>
              </a:rPr>
              <a:t>Jim.Johnson629@yahoo.com </a:t>
            </a:r>
          </a:p>
          <a:p>
            <a:pPr algn="ctr" eaLnBrk="1" hangingPunct="1">
              <a:spcBef>
                <a:spcPct val="0"/>
              </a:spcBef>
              <a:buFontTx/>
              <a:buNone/>
            </a:pPr>
            <a:endParaRPr lang="en-US" altLang="en-US" sz="1100" dirty="0">
              <a:solidFill>
                <a:srgbClr val="000000"/>
              </a:solidFill>
              <a:latin typeface="Arial Rounded MT Bold" pitchFamily="34" charset="0"/>
            </a:endParaRPr>
          </a:p>
        </p:txBody>
      </p:sp>
      <p:sp>
        <p:nvSpPr>
          <p:cNvPr id="2" name="TextBox 1"/>
          <p:cNvSpPr txBox="1"/>
          <p:nvPr/>
        </p:nvSpPr>
        <p:spPr>
          <a:xfrm>
            <a:off x="1652530" y="451692"/>
            <a:ext cx="6279615" cy="646331"/>
          </a:xfrm>
          <a:prstGeom prst="rect">
            <a:avLst/>
          </a:prstGeom>
          <a:noFill/>
        </p:spPr>
        <p:txBody>
          <a:bodyPr wrap="square" rtlCol="0">
            <a:spAutoFit/>
          </a:bodyPr>
          <a:lstStyle/>
          <a:p>
            <a:pPr algn="ctr"/>
            <a:r>
              <a:rPr lang="en-US" sz="3600" dirty="0" smtClean="0"/>
              <a:t>Contacts</a:t>
            </a:r>
            <a:endParaRPr lang="en-US" sz="3600" dirty="0"/>
          </a:p>
        </p:txBody>
      </p:sp>
    </p:spTree>
    <p:extLst>
      <p:ext uri="{BB962C8B-B14F-4D97-AF65-F5344CB8AC3E}">
        <p14:creationId xmlns:p14="http://schemas.microsoft.com/office/powerpoint/2010/main" val="16450769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Extra Assistance Today?</a:t>
            </a:r>
            <a:endParaRPr lang="en-US" dirty="0"/>
          </a:p>
        </p:txBody>
      </p:sp>
      <p:sp>
        <p:nvSpPr>
          <p:cNvPr id="3" name="Content Placeholder 2"/>
          <p:cNvSpPr>
            <a:spLocks noGrp="1"/>
          </p:cNvSpPr>
          <p:nvPr>
            <p:ph idx="1"/>
          </p:nvPr>
        </p:nvSpPr>
        <p:spPr>
          <a:xfrm>
            <a:off x="1028699" y="1804847"/>
            <a:ext cx="7275673" cy="4062553"/>
          </a:xfrm>
        </p:spPr>
        <p:txBody>
          <a:bodyPr/>
          <a:lstStyle/>
          <a:p>
            <a:r>
              <a:rPr lang="en-US" sz="3200" dirty="0" smtClean="0"/>
              <a:t>PGPs</a:t>
            </a:r>
          </a:p>
          <a:p>
            <a:r>
              <a:rPr lang="en-US" sz="3200" dirty="0" smtClean="0"/>
              <a:t>Additional Artifacts</a:t>
            </a:r>
          </a:p>
          <a:p>
            <a:r>
              <a:rPr lang="en-US" sz="3200" dirty="0" smtClean="0"/>
              <a:t>End of Year Rating Process</a:t>
            </a:r>
          </a:p>
          <a:p>
            <a:r>
              <a:rPr lang="en-US" sz="3200" dirty="0" smtClean="0"/>
              <a:t>Assigning Accounts </a:t>
            </a:r>
          </a:p>
          <a:p>
            <a:r>
              <a:rPr lang="en-US" sz="3200" dirty="0" smtClean="0"/>
              <a:t>Where to find Archived Information</a:t>
            </a:r>
          </a:p>
          <a:p>
            <a:pPr marL="0" indent="0">
              <a:buNone/>
            </a:pPr>
            <a:endParaRPr lang="en-US" dirty="0"/>
          </a:p>
        </p:txBody>
      </p:sp>
    </p:spTree>
    <p:extLst>
      <p:ext uri="{BB962C8B-B14F-4D97-AF65-F5344CB8AC3E}">
        <p14:creationId xmlns:p14="http://schemas.microsoft.com/office/powerpoint/2010/main" val="40051241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3110" y="309647"/>
            <a:ext cx="7200900" cy="979326"/>
          </a:xfrm>
        </p:spPr>
        <p:txBody>
          <a:bodyPr/>
          <a:lstStyle/>
          <a:p>
            <a:r>
              <a:rPr lang="en-US" dirty="0" smtClean="0"/>
              <a:t>Leadership Matters</a:t>
            </a:r>
            <a:endParaRPr lang="en-US" dirty="0"/>
          </a:p>
        </p:txBody>
      </p:sp>
      <p:sp>
        <p:nvSpPr>
          <p:cNvPr id="6" name="Content Placeholder 5"/>
          <p:cNvSpPr>
            <a:spLocks noGrp="1"/>
          </p:cNvSpPr>
          <p:nvPr>
            <p:ph idx="1"/>
          </p:nvPr>
        </p:nvSpPr>
        <p:spPr>
          <a:xfrm>
            <a:off x="643110" y="1795547"/>
            <a:ext cx="7200900" cy="4524603"/>
          </a:xfrm>
        </p:spPr>
        <p:txBody>
          <a:bodyPr>
            <a:normAutofit/>
          </a:bodyPr>
          <a:lstStyle/>
          <a:p>
            <a:r>
              <a:rPr lang="en-US" sz="2400" dirty="0"/>
              <a:t>The job of the principal has changed dramatically</a:t>
            </a:r>
          </a:p>
          <a:p>
            <a:r>
              <a:rPr lang="en-US" sz="2400" dirty="0"/>
              <a:t>Principals impact their students’ outcomes, particularly at the most challenging schools</a:t>
            </a:r>
          </a:p>
          <a:p>
            <a:r>
              <a:rPr lang="en-US" sz="2400" dirty="0"/>
              <a:t>Principal turnover adversely impacts schools</a:t>
            </a:r>
          </a:p>
          <a:p>
            <a:r>
              <a:rPr lang="en-US" sz="2400" dirty="0"/>
              <a:t>Effective principals retain and recruit effective teachers</a:t>
            </a:r>
          </a:p>
          <a:p>
            <a:r>
              <a:rPr lang="en-US" sz="2400" dirty="0"/>
              <a:t>Principals become more effective as they gain more experience</a:t>
            </a:r>
          </a:p>
          <a:p>
            <a:r>
              <a:rPr lang="en-US" sz="2400" dirty="0"/>
              <a:t>Being an instructional leader is the hallmark of effective principals</a:t>
            </a:r>
          </a:p>
          <a:p>
            <a:endParaRPr lang="en-US" dirty="0" smtClean="0"/>
          </a:p>
          <a:p>
            <a:endParaRPr lang="en-US" dirty="0"/>
          </a:p>
        </p:txBody>
      </p:sp>
      <p:sp>
        <p:nvSpPr>
          <p:cNvPr id="4" name="Slide Number Placeholder 3"/>
          <p:cNvSpPr>
            <a:spLocks noGrp="1"/>
          </p:cNvSpPr>
          <p:nvPr>
            <p:ph type="sldNum" sz="quarter" idx="12"/>
          </p:nvPr>
        </p:nvSpPr>
        <p:spPr/>
        <p:txBody>
          <a:bodyPr>
            <a:normAutofit/>
          </a:bodyPr>
          <a:lstStyle/>
          <a:p>
            <a:fld id="{B2E88BAF-F8AD-8441-9058-833844DCB2F1}" type="slidenum">
              <a:rPr lang="en-US" smtClean="0"/>
              <a:pPr/>
              <a:t>3</a:t>
            </a:fld>
            <a:endParaRPr lang="en-US" dirty="0"/>
          </a:p>
        </p:txBody>
      </p:sp>
      <p:pic>
        <p:nvPicPr>
          <p:cNvPr id="1026" name="Picture 2" descr="Image result for leader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1878" y="0"/>
            <a:ext cx="3947544" cy="1926717"/>
          </a:xfrm>
          <a:prstGeom prst="rect">
            <a:avLst/>
          </a:prstGeom>
          <a:noFill/>
          <a:effectLst>
            <a:softEdge rad="127000"/>
          </a:effectLst>
          <a:scene3d>
            <a:camera prst="isometricOffAxis2Lef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057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TESS and LEADS</a:t>
            </a:r>
            <a:endParaRPr lang="en-US" dirty="0"/>
          </a:p>
        </p:txBody>
      </p:sp>
      <p:sp>
        <p:nvSpPr>
          <p:cNvPr id="3" name="Content Placeholder 2"/>
          <p:cNvSpPr>
            <a:spLocks noGrp="1"/>
          </p:cNvSpPr>
          <p:nvPr>
            <p:ph idx="1"/>
          </p:nvPr>
        </p:nvSpPr>
        <p:spPr>
          <a:xfrm>
            <a:off x="1086085" y="1738001"/>
            <a:ext cx="7118034" cy="4129399"/>
          </a:xfrm>
        </p:spPr>
        <p:txBody>
          <a:bodyPr>
            <a:normAutofit lnSpcReduction="10000"/>
          </a:bodyPr>
          <a:lstStyle/>
          <a:p>
            <a:r>
              <a:rPr lang="en-US" sz="3600" dirty="0" smtClean="0"/>
              <a:t>How have I used TESS as a system of feedback and support to promote excellence for teachers in my building?</a:t>
            </a:r>
          </a:p>
          <a:p>
            <a:r>
              <a:rPr lang="en-US" sz="3600" dirty="0" smtClean="0"/>
              <a:t>How have I used LEADS as a development system for myself?</a:t>
            </a:r>
          </a:p>
          <a:p>
            <a:r>
              <a:rPr lang="en-US" sz="3600" dirty="0" smtClean="0"/>
              <a:t>Is there room for Improvement?</a:t>
            </a:r>
            <a:endParaRPr lang="en-US" sz="3600" dirty="0"/>
          </a:p>
        </p:txBody>
      </p:sp>
    </p:spTree>
    <p:extLst>
      <p:ext uri="{BB962C8B-B14F-4D97-AF65-F5344CB8AC3E}">
        <p14:creationId xmlns:p14="http://schemas.microsoft.com/office/powerpoint/2010/main" val="20473627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652337" y="403991"/>
            <a:ext cx="6946231" cy="5836388"/>
          </a:xfrm>
          <a:prstGeom prst="rect">
            <a:avLst/>
          </a:prstGeom>
        </p:spPr>
      </p:pic>
      <p:pic>
        <p:nvPicPr>
          <p:cNvPr id="2" name="4th clip Extended Ivy pick.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3300" y="4930197"/>
            <a:ext cx="487363" cy="487363"/>
          </a:xfrm>
          <a:prstGeom prst="rect">
            <a:avLst/>
          </a:prstGeom>
        </p:spPr>
      </p:pic>
    </p:spTree>
    <p:extLst>
      <p:ext uri="{BB962C8B-B14F-4D97-AF65-F5344CB8AC3E}">
        <p14:creationId xmlns:p14="http://schemas.microsoft.com/office/powerpoint/2010/main" val="14982327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8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835" y="125611"/>
            <a:ext cx="7200900" cy="1485900"/>
          </a:xfrm>
        </p:spPr>
        <p:txBody>
          <a:bodyPr/>
          <a:lstStyle/>
          <a:p>
            <a:pPr algn="ctr"/>
            <a:r>
              <a:rPr lang="en-US" dirty="0" smtClean="0"/>
              <a:t>Needs Assessment</a:t>
            </a:r>
            <a:endParaRPr lang="en-US" dirty="0"/>
          </a:p>
        </p:txBody>
      </p:sp>
      <p:sp>
        <p:nvSpPr>
          <p:cNvPr id="3" name="Content Placeholder 2"/>
          <p:cNvSpPr>
            <a:spLocks noGrp="1"/>
          </p:cNvSpPr>
          <p:nvPr>
            <p:ph idx="1"/>
          </p:nvPr>
        </p:nvSpPr>
        <p:spPr>
          <a:xfrm>
            <a:off x="655885" y="1716682"/>
            <a:ext cx="8289258" cy="5141318"/>
          </a:xfrm>
        </p:spPr>
        <p:txBody>
          <a:bodyPr>
            <a:normAutofit fontScale="62500" lnSpcReduction="20000"/>
          </a:bodyPr>
          <a:lstStyle/>
          <a:p>
            <a:pPr marL="0" indent="0">
              <a:buNone/>
            </a:pPr>
            <a:endParaRPr lang="en-US" sz="3100" b="1" dirty="0" smtClean="0"/>
          </a:p>
          <a:p>
            <a:r>
              <a:rPr lang="en-US" sz="3100" b="1" dirty="0" smtClean="0"/>
              <a:t>PGP Process</a:t>
            </a:r>
          </a:p>
          <a:p>
            <a:r>
              <a:rPr lang="en-US" sz="3100" b="1" dirty="0" smtClean="0"/>
              <a:t>Track Placement</a:t>
            </a:r>
          </a:p>
          <a:p>
            <a:r>
              <a:rPr lang="en-US" sz="3100" b="1" dirty="0" smtClean="0"/>
              <a:t>Training for new teachers to building</a:t>
            </a:r>
          </a:p>
          <a:p>
            <a:r>
              <a:rPr lang="en-US" sz="3100" b="1" dirty="0" smtClean="0"/>
              <a:t>Informal </a:t>
            </a:r>
          </a:p>
          <a:p>
            <a:r>
              <a:rPr lang="en-US" sz="3100" b="1" dirty="0" smtClean="0"/>
              <a:t>Artifacts </a:t>
            </a:r>
          </a:p>
          <a:p>
            <a:r>
              <a:rPr lang="en-US" sz="3100" b="1" dirty="0" err="1" smtClean="0"/>
              <a:t>BloomBoard</a:t>
            </a:r>
            <a:r>
              <a:rPr lang="en-US" sz="3100" b="1" dirty="0" smtClean="0"/>
              <a:t> Marketplace</a:t>
            </a:r>
          </a:p>
          <a:p>
            <a:r>
              <a:rPr lang="en-US" sz="3100" b="1" dirty="0" smtClean="0"/>
              <a:t>Formal Observations</a:t>
            </a:r>
          </a:p>
          <a:p>
            <a:r>
              <a:rPr lang="en-US" sz="3100" b="1" dirty="0" smtClean="0"/>
              <a:t>Post Conferences</a:t>
            </a:r>
          </a:p>
          <a:p>
            <a:r>
              <a:rPr lang="en-US" sz="3100" b="1" dirty="0" smtClean="0"/>
              <a:t>Mid-Year Review</a:t>
            </a:r>
          </a:p>
          <a:p>
            <a:r>
              <a:rPr lang="en-US" sz="3100" b="1" dirty="0" smtClean="0"/>
              <a:t>Reviewed TESS data with Central Office Staff</a:t>
            </a:r>
          </a:p>
          <a:p>
            <a:r>
              <a:rPr lang="en-US" sz="3100" b="1" dirty="0" smtClean="0"/>
              <a:t>Final Ratings</a:t>
            </a:r>
          </a:p>
          <a:p>
            <a:pPr marL="0" indent="0">
              <a:buNone/>
            </a:pPr>
            <a:r>
              <a:rPr lang="en-US" sz="3100" b="1" dirty="0" smtClean="0"/>
              <a:t>			Tool for formal feedback to ADE</a:t>
            </a:r>
          </a:p>
        </p:txBody>
      </p:sp>
      <p:sp>
        <p:nvSpPr>
          <p:cNvPr id="4" name="TextBox 3"/>
          <p:cNvSpPr txBox="1"/>
          <p:nvPr/>
        </p:nvSpPr>
        <p:spPr>
          <a:xfrm>
            <a:off x="1018713" y="976972"/>
            <a:ext cx="7675239" cy="461665"/>
          </a:xfrm>
          <a:prstGeom prst="rect">
            <a:avLst/>
          </a:prstGeom>
          <a:solidFill>
            <a:srgbClr val="FFFF00"/>
          </a:solidFill>
        </p:spPr>
        <p:txBody>
          <a:bodyPr wrap="square" rtlCol="0">
            <a:spAutoFit/>
          </a:bodyPr>
          <a:lstStyle/>
          <a:p>
            <a:r>
              <a:rPr lang="en-US" sz="2400" b="1" dirty="0"/>
              <a:t>Not Started                 In </a:t>
            </a:r>
            <a:r>
              <a:rPr lang="en-US" sz="2400" b="1"/>
              <a:t>Progress    </a:t>
            </a:r>
            <a:r>
              <a:rPr lang="en-US" sz="2400" b="1" smtClean="0"/>
              <a:t>         </a:t>
            </a:r>
            <a:r>
              <a:rPr lang="en-US" sz="2400" b="1" dirty="0"/>
              <a:t>Completed</a:t>
            </a:r>
          </a:p>
        </p:txBody>
      </p:sp>
    </p:spTree>
    <p:extLst>
      <p:ext uri="{BB962C8B-B14F-4D97-AF65-F5344CB8AC3E}">
        <p14:creationId xmlns:p14="http://schemas.microsoft.com/office/powerpoint/2010/main" val="28479338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1600200" y="1428750"/>
            <a:ext cx="30861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1350"/>
          </a:p>
        </p:txBody>
      </p:sp>
      <p:pic>
        <p:nvPicPr>
          <p:cNvPr id="819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981075"/>
            <a:ext cx="4686300" cy="2914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6" name="Picture 6"/>
          <p:cNvPicPr>
            <a:picLocks noChangeAspect="1"/>
          </p:cNvPicPr>
          <p:nvPr/>
        </p:nvPicPr>
        <p:blipFill>
          <a:blip r:embed="rId3">
            <a:extLst>
              <a:ext uri="{28A0092B-C50C-407E-A947-70E740481C1C}">
                <a14:useLocalDpi xmlns:a14="http://schemas.microsoft.com/office/drawing/2010/main" val="0"/>
              </a:ext>
            </a:extLst>
          </a:blip>
          <a:srcRect l="9355" t="28276" r="27814" b="25069"/>
          <a:stretch>
            <a:fillRect/>
          </a:stretch>
        </p:blipFill>
        <p:spPr bwMode="auto">
          <a:xfrm>
            <a:off x="1257301" y="3657600"/>
            <a:ext cx="4686300" cy="1714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7" name="TextBox 9"/>
          <p:cNvSpPr txBox="1">
            <a:spLocks noChangeArrowheads="1"/>
          </p:cNvSpPr>
          <p:nvPr/>
        </p:nvSpPr>
        <p:spPr bwMode="auto">
          <a:xfrm>
            <a:off x="6136396" y="1147496"/>
            <a:ext cx="2853368"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3600" b="1" dirty="0">
                <a:latin typeface="Tahoma" panose="020B0604030504040204" pitchFamily="34" charset="0"/>
                <a:cs typeface="Tahoma" panose="020B0604030504040204" pitchFamily="34" charset="0"/>
              </a:rPr>
              <a:t>TESS &amp; LEADS Handbook</a:t>
            </a:r>
          </a:p>
          <a:p>
            <a:pPr eaLnBrk="1" hangingPunct="1"/>
            <a:endParaRPr lang="en-US" altLang="en-US" sz="1350" dirty="0"/>
          </a:p>
        </p:txBody>
      </p:sp>
      <p:sp>
        <p:nvSpPr>
          <p:cNvPr id="8198" name="TextBox 10"/>
          <p:cNvSpPr txBox="1">
            <a:spLocks noChangeArrowheads="1"/>
          </p:cNvSpPr>
          <p:nvPr/>
        </p:nvSpPr>
        <p:spPr bwMode="auto">
          <a:xfrm>
            <a:off x="1182866" y="5372101"/>
            <a:ext cx="62865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350" b="1" dirty="0">
                <a:solidFill>
                  <a:srgbClr val="0070C0"/>
                </a:solidFill>
              </a:rPr>
              <a:t>http://www.arkansased.gov/divisions/human-resources-educator-effectiveness-and-licensure/office-of-educator-effectiveness/teacher-evaluation-system</a:t>
            </a:r>
          </a:p>
        </p:txBody>
      </p:sp>
    </p:spTree>
    <p:extLst>
      <p:ext uri="{BB962C8B-B14F-4D97-AF65-F5344CB8AC3E}">
        <p14:creationId xmlns:p14="http://schemas.microsoft.com/office/powerpoint/2010/main" val="832935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523302"/>
            <a:ext cx="7630558" cy="1118212"/>
          </a:xfrm>
          <a:solidFill>
            <a:srgbClr val="FFFF00"/>
          </a:solidFill>
        </p:spPr>
        <p:txBody>
          <a:bodyPr>
            <a:normAutofit fontScale="90000"/>
          </a:bodyPr>
          <a:lstStyle/>
          <a:p>
            <a:pPr algn="ctr"/>
            <a:r>
              <a:rPr lang="en-US" dirty="0" smtClean="0"/>
              <a:t>Feedback and Support Through Rating of Performance</a:t>
            </a:r>
            <a:endParaRPr lang="en-US" dirty="0"/>
          </a:p>
        </p:txBody>
      </p:sp>
      <p:sp>
        <p:nvSpPr>
          <p:cNvPr id="3" name="Content Placeholder 2"/>
          <p:cNvSpPr>
            <a:spLocks noGrp="1"/>
          </p:cNvSpPr>
          <p:nvPr>
            <p:ph idx="1"/>
          </p:nvPr>
        </p:nvSpPr>
        <p:spPr>
          <a:xfrm>
            <a:off x="1028700" y="2082188"/>
            <a:ext cx="7630558" cy="3216925"/>
          </a:xfrm>
        </p:spPr>
        <p:txBody>
          <a:bodyPr>
            <a:normAutofit fontScale="70000" lnSpcReduction="20000"/>
          </a:bodyPr>
          <a:lstStyle/>
          <a:p>
            <a:r>
              <a:rPr lang="en-US" sz="4000" dirty="0" smtClean="0"/>
              <a:t>Effective teachers or leaders</a:t>
            </a:r>
          </a:p>
          <a:p>
            <a:r>
              <a:rPr lang="en-US" sz="4000" dirty="0" smtClean="0"/>
              <a:t>Evidence rather than opinion</a:t>
            </a:r>
          </a:p>
          <a:p>
            <a:r>
              <a:rPr lang="en-US" sz="4000" dirty="0" smtClean="0"/>
              <a:t>Throughout the year to support and assist </a:t>
            </a:r>
          </a:p>
          <a:p>
            <a:pPr lvl="1"/>
            <a:r>
              <a:rPr lang="en-US" sz="3600" dirty="0"/>
              <a:t>Provide feedback on performance,</a:t>
            </a:r>
          </a:p>
          <a:p>
            <a:pPr lvl="1"/>
            <a:r>
              <a:rPr lang="en-US" sz="3600" dirty="0"/>
              <a:t>Validation of growth,</a:t>
            </a:r>
          </a:p>
          <a:p>
            <a:pPr lvl="1"/>
            <a:r>
              <a:rPr lang="en-US" sz="3600" dirty="0"/>
              <a:t>Point-in-time recognition of needs and accomplishments</a:t>
            </a:r>
          </a:p>
          <a:p>
            <a:endParaRPr lang="en-US" sz="4000" dirty="0"/>
          </a:p>
        </p:txBody>
      </p:sp>
      <p:pic>
        <p:nvPicPr>
          <p:cNvPr id="5122" name="Picture 2" descr="Image result for ch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0716" y="5255259"/>
            <a:ext cx="3273284" cy="1602741"/>
          </a:xfrm>
          <a:prstGeom prst="rect">
            <a:avLst/>
          </a:prstGeom>
          <a:noFill/>
          <a:effectLst>
            <a:softEdge rad="317500"/>
          </a:effectLst>
          <a:scene3d>
            <a:camera prst="isometricOffAxis2Lef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605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bwMode="auto">
          <a:xfrm>
            <a:off x="1543050" y="1257300"/>
            <a:ext cx="5943600" cy="514350"/>
          </a:xfrm>
        </p:spPr>
        <p:txBody>
          <a:bodyPr wrap="square" numCol="1" anchor="t" anchorCtr="0" compatLnSpc="1">
            <a:prstTxWarp prst="textNoShape">
              <a:avLst/>
            </a:prstTxWarp>
            <a:normAutofit fontScale="77500" lnSpcReduction="20000"/>
          </a:bodyPr>
          <a:lstStyle/>
          <a:p>
            <a:pPr marL="51197" indent="0" algn="ctr">
              <a:buNone/>
            </a:pPr>
            <a:r>
              <a:rPr lang="en-US" altLang="en-US" sz="3000" b="1">
                <a:solidFill>
                  <a:srgbClr val="FF0000"/>
                </a:solidFill>
              </a:rPr>
              <a:t>LEADS and TESS Evidence Collection</a:t>
            </a:r>
            <a:endParaRPr lang="en-US" altLang="en-US" sz="2400"/>
          </a:p>
        </p:txBody>
      </p:sp>
      <p:graphicFrame>
        <p:nvGraphicFramePr>
          <p:cNvPr id="2" name="Table 1"/>
          <p:cNvGraphicFramePr>
            <a:graphicFrameLocks noGrp="1"/>
          </p:cNvGraphicFramePr>
          <p:nvPr>
            <p:extLst>
              <p:ext uri="{D42A27DB-BD31-4B8C-83A1-F6EECF244321}">
                <p14:modId xmlns:p14="http://schemas.microsoft.com/office/powerpoint/2010/main" val="1402849323"/>
              </p:ext>
            </p:extLst>
          </p:nvPr>
        </p:nvGraphicFramePr>
        <p:xfrm>
          <a:off x="793212" y="1879382"/>
          <a:ext cx="8108416" cy="4087892"/>
        </p:xfrm>
        <a:graphic>
          <a:graphicData uri="http://schemas.openxmlformats.org/drawingml/2006/table">
            <a:tbl>
              <a:tblPr/>
              <a:tblGrid>
                <a:gridCol w="2027104"/>
                <a:gridCol w="2027104"/>
                <a:gridCol w="2027104"/>
                <a:gridCol w="2027104"/>
              </a:tblGrid>
              <a:tr h="65127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FFFFFF"/>
                          </a:solidFill>
                          <a:effectLst/>
                          <a:latin typeface="Calibri" panose="020F0502020204030204" pitchFamily="34" charset="0"/>
                          <a:ea typeface="MS PGothic" panose="020B0600070205080204" pitchFamily="34" charset="-128"/>
                        </a:rPr>
                        <a:t>Direct Observation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FFFFFF"/>
                          </a:solidFill>
                          <a:effectLst/>
                          <a:latin typeface="Calibri" panose="020F0502020204030204" pitchFamily="34" charset="0"/>
                          <a:ea typeface="MS PGothic" panose="020B0600070205080204" pitchFamily="34" charset="-128"/>
                        </a:rPr>
                        <a:t>Indirect Observation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FFFFFF"/>
                          </a:solidFill>
                          <a:effectLst/>
                          <a:latin typeface="Calibri" panose="020F0502020204030204" pitchFamily="34" charset="0"/>
                          <a:ea typeface="MS PGothic" panose="020B0600070205080204" pitchFamily="34" charset="-128"/>
                        </a:rPr>
                        <a:t>Artifacts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FFFFFF"/>
                          </a:solidFill>
                          <a:effectLst/>
                          <a:latin typeface="Calibri" panose="020F0502020204030204" pitchFamily="34" charset="0"/>
                          <a:ea typeface="MS PGothic" panose="020B0600070205080204" pitchFamily="34" charset="-128"/>
                        </a:rPr>
                        <a:t>School Data</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285093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rPr>
                        <a:t>The evaluator is physically present in the school or venue where the school/district teacher or leader is present, leading and/or managing</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rPr>
                        <a:t>The evaluator is observing systems that operate without the teacher or leader present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rPr>
                        <a:t>Materials that document the school/district leader’s practice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rPr>
                        <a:t>Teacher and student performance data, overall school performance data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500" b="0" i="0"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500" b="0" i="0"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500" b="0" i="0"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FF0000"/>
                          </a:solidFill>
                          <a:effectLst/>
                          <a:latin typeface="Calibri" panose="020F0502020204030204" pitchFamily="34" charset="0"/>
                          <a:ea typeface="MS PGothic" panose="020B0600070205080204" pitchFamily="34" charset="-128"/>
                        </a:rPr>
                        <a:t>*Student/School Growth Data will not be included in 2015-16 Ratings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r>
            </a:tbl>
          </a:graphicData>
        </a:graphic>
      </p:graphicFrame>
    </p:spTree>
    <p:extLst>
      <p:ext uri="{BB962C8B-B14F-4D97-AF65-F5344CB8AC3E}">
        <p14:creationId xmlns:p14="http://schemas.microsoft.com/office/powerpoint/2010/main" val="3860775893"/>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1313</TotalTime>
  <Words>1673</Words>
  <Application>Microsoft Office PowerPoint</Application>
  <PresentationFormat>On-screen Show (4:3)</PresentationFormat>
  <Paragraphs>235</Paragraphs>
  <Slides>29</Slides>
  <Notes>21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MS PGothic</vt:lpstr>
      <vt:lpstr>Arial</vt:lpstr>
      <vt:lpstr>Arial Rounded MT Bold</vt:lpstr>
      <vt:lpstr>Calibri</vt:lpstr>
      <vt:lpstr>Californian FB</vt:lpstr>
      <vt:lpstr>Franklin Gothic Book</vt:lpstr>
      <vt:lpstr>Gill Sans</vt:lpstr>
      <vt:lpstr>Tahoma</vt:lpstr>
      <vt:lpstr>ヒラギノ角ゴ ProN W3</vt:lpstr>
      <vt:lpstr>Crop</vt:lpstr>
      <vt:lpstr>PowerPoint Presentation</vt:lpstr>
      <vt:lpstr>Every Student Succeeds Act (ESSA) Kindergarten to Post-Secondary</vt:lpstr>
      <vt:lpstr>Leadership Matters</vt:lpstr>
      <vt:lpstr>TESS and LEADS</vt:lpstr>
      <vt:lpstr>PowerPoint Presentation</vt:lpstr>
      <vt:lpstr>Needs Assessment</vt:lpstr>
      <vt:lpstr>PowerPoint Presentation</vt:lpstr>
      <vt:lpstr>Feedback and Support Through Rating of Performance</vt:lpstr>
      <vt:lpstr>PowerPoint Presentation</vt:lpstr>
      <vt:lpstr>PowerPoint Presentation</vt:lpstr>
      <vt:lpstr>Annual Overall Rating</vt:lpstr>
      <vt:lpstr>What’s the Difference??</vt:lpstr>
      <vt:lpstr>Data Reported to the ADE</vt:lpstr>
      <vt:lpstr>Share District Data with ADE</vt:lpstr>
      <vt:lpstr>BloomBoard Communication</vt:lpstr>
      <vt:lpstr>Consent Due By May 2</vt:lpstr>
      <vt:lpstr>Deadlines and Submission Options</vt:lpstr>
      <vt:lpstr>BloomBoard Dashboard</vt:lpstr>
      <vt:lpstr>End of Year Protocol for End of Year Completion of Process</vt:lpstr>
      <vt:lpstr>Use Blue Box for Goal Completion</vt:lpstr>
      <vt:lpstr>End of Year Task</vt:lpstr>
      <vt:lpstr>PowerPoint Presentation</vt:lpstr>
      <vt:lpstr>PowerPoint Presentation</vt:lpstr>
      <vt:lpstr>PowerPoint Presentation</vt:lpstr>
      <vt:lpstr>PowerPoint Presentation</vt:lpstr>
      <vt:lpstr>TESS/LEADS Implementation Tracker </vt:lpstr>
      <vt:lpstr>Meaningful Change  in Practice</vt:lpstr>
      <vt:lpstr>PowerPoint Presentation</vt:lpstr>
      <vt:lpstr>Need Extra Assistance Today?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Diann Gathright</dc:creator>
  <cp:lastModifiedBy>Jim Johnson</cp:lastModifiedBy>
  <cp:revision>72</cp:revision>
  <dcterms:created xsi:type="dcterms:W3CDTF">2016-01-21T16:43:12Z</dcterms:created>
  <dcterms:modified xsi:type="dcterms:W3CDTF">2016-02-05T17:19:47Z</dcterms:modified>
</cp:coreProperties>
</file>